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2" r:id="rId2"/>
    <p:sldId id="406" r:id="rId3"/>
    <p:sldId id="401" r:id="rId4"/>
    <p:sldId id="381" r:id="rId5"/>
    <p:sldId id="403" r:id="rId6"/>
    <p:sldId id="399" r:id="rId7"/>
    <p:sldId id="275" r:id="rId8"/>
    <p:sldId id="328" r:id="rId9"/>
    <p:sldId id="332" r:id="rId10"/>
    <p:sldId id="336" r:id="rId11"/>
    <p:sldId id="405" r:id="rId12"/>
    <p:sldId id="356" r:id="rId13"/>
    <p:sldId id="315" r:id="rId14"/>
    <p:sldId id="344" r:id="rId15"/>
    <p:sldId id="345" r:id="rId16"/>
    <p:sldId id="354" r:id="rId17"/>
    <p:sldId id="338" r:id="rId18"/>
    <p:sldId id="355" r:id="rId19"/>
    <p:sldId id="357" r:id="rId20"/>
    <p:sldId id="361" r:id="rId21"/>
    <p:sldId id="348" r:id="rId22"/>
    <p:sldId id="370" r:id="rId23"/>
    <p:sldId id="375" r:id="rId24"/>
    <p:sldId id="389" r:id="rId25"/>
    <p:sldId id="376" r:id="rId26"/>
    <p:sldId id="28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C476E"/>
    <a:srgbClr val="FF0066"/>
    <a:srgbClr val="20517E"/>
    <a:srgbClr val="459D88"/>
    <a:srgbClr val="375340"/>
    <a:srgbClr val="E99847"/>
    <a:srgbClr val="169A3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86323" autoAdjust="0"/>
  </p:normalViewPr>
  <p:slideViewPr>
    <p:cSldViewPr snapToGrid="0">
      <p:cViewPr>
        <p:scale>
          <a:sx n="60" d="100"/>
          <a:sy n="60" d="100"/>
        </p:scale>
        <p:origin x="-1224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E980-4077-49DA-AA69-71AAAF627F3E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E1270-60D9-4929-9D51-A3C59D945D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5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00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02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65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1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1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35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1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9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16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2FEB-E0AC-4011-8549-C57529F04564}" type="datetimeFigureOut">
              <a:rPr lang="pt-BR" smtClean="0"/>
              <a:pPr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8E85-3FA9-4740-96DD-EEFE032F8A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3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14" y="0"/>
            <a:ext cx="9458397" cy="6858000"/>
          </a:xfrm>
        </p:spPr>
      </p:pic>
      <p:sp>
        <p:nvSpPr>
          <p:cNvPr id="6" name="Retângulo 5"/>
          <p:cNvSpPr/>
          <p:nvPr/>
        </p:nvSpPr>
        <p:spPr>
          <a:xfrm>
            <a:off x="7662042" y="2412124"/>
            <a:ext cx="4372303" cy="2790497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500" b="1" dirty="0" smtClean="0"/>
              <a:t>COOPERAÇÃO</a:t>
            </a:r>
          </a:p>
          <a:p>
            <a:pPr algn="ctr"/>
            <a:r>
              <a:rPr lang="pt-BR" sz="3500" b="1" dirty="0" smtClean="0"/>
              <a:t>COMUNICAÇÃO E PNL</a:t>
            </a:r>
          </a:p>
          <a:p>
            <a:pPr algn="ctr"/>
            <a:r>
              <a:rPr lang="pt-BR" sz="3500" b="1" dirty="0" smtClean="0"/>
              <a:t>PARA EQUIPES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4906" y="2900855"/>
            <a:ext cx="3787994" cy="10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5666704"/>
            <a:ext cx="12192000" cy="1191296"/>
          </a:xfrm>
          <a:prstGeom prst="rect">
            <a:avLst/>
          </a:prstGeom>
          <a:solidFill>
            <a:srgbClr val="205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latin typeface="+mj-lt"/>
                <a:cs typeface="Arial" pitchFamily="34" charset="0"/>
              </a:rPr>
              <a:t>Cada </a:t>
            </a:r>
            <a:r>
              <a:rPr lang="pt-BR" sz="1700" b="1" dirty="0" smtClean="0">
                <a:latin typeface="+mj-lt"/>
                <a:cs typeface="Arial" pitchFamily="34" charset="0"/>
              </a:rPr>
              <a:t>pessoa</a:t>
            </a:r>
            <a:r>
              <a:rPr lang="pt-BR" sz="1700" b="1" dirty="0" smtClean="0">
                <a:latin typeface="+mj-lt"/>
                <a:cs typeface="Arial" pitchFamily="34" charset="0"/>
              </a:rPr>
              <a:t>, </a:t>
            </a:r>
            <a:r>
              <a:rPr lang="pt-BR" sz="1700" b="1" dirty="0">
                <a:latin typeface="+mj-lt"/>
                <a:cs typeface="Arial" pitchFamily="34" charset="0"/>
              </a:rPr>
              <a:t>interpreta a realidade de uma forma diferente, visto que além de passar por todos os sistemas representacionais dos sentidos (sendo que geralmente um é mais apurado), ainda passa por filtros de acordo com seus valores, crenças, </a:t>
            </a:r>
            <a:r>
              <a:rPr lang="pt-BR" sz="1700" b="1" dirty="0" smtClean="0">
                <a:latin typeface="+mj-lt"/>
                <a:cs typeface="Arial" pitchFamily="34" charset="0"/>
              </a:rPr>
              <a:t>memórias, decisões... A partir disso que será gerada uma representação da realidade, levando a um estado emocional que fisiologicamente gera um comportamento.</a:t>
            </a:r>
            <a:endParaRPr lang="pt-BR" sz="1700" b="1" dirty="0">
              <a:latin typeface="+mj-lt"/>
              <a:cs typeface="Arial" pitchFamily="34" charset="0"/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" y="850006"/>
            <a:ext cx="12192000" cy="4945487"/>
          </a:xfrm>
        </p:spPr>
      </p:pic>
      <p:sp>
        <p:nvSpPr>
          <p:cNvPr id="9" name="Retângulo 8"/>
          <p:cNvSpPr/>
          <p:nvPr/>
        </p:nvSpPr>
        <p:spPr>
          <a:xfrm>
            <a:off x="2859110" y="193182"/>
            <a:ext cx="6555346" cy="695459"/>
          </a:xfrm>
          <a:prstGeom prst="rect">
            <a:avLst/>
          </a:prstGeom>
          <a:solidFill>
            <a:srgbClr val="205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OS SISTEMAS REPRESENTACIONAIS:</a:t>
            </a:r>
            <a:endParaRPr lang="pt-BR" sz="2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141890"/>
            <a:ext cx="11634952" cy="6521669"/>
          </a:xfrm>
        </p:spPr>
      </p:pic>
    </p:spTree>
    <p:extLst>
      <p:ext uri="{BB962C8B-B14F-4D97-AF65-F5344CB8AC3E}">
        <p14:creationId xmlns:p14="http://schemas.microsoft.com/office/powerpoint/2010/main" val="24012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90"/>
            <a:ext cx="12192000" cy="4613935"/>
          </a:xfrm>
        </p:spPr>
      </p:pic>
      <p:sp>
        <p:nvSpPr>
          <p:cNvPr id="6" name="Retângulo 5"/>
          <p:cNvSpPr/>
          <p:nvPr/>
        </p:nvSpPr>
        <p:spPr>
          <a:xfrm>
            <a:off x="0" y="4752304"/>
            <a:ext cx="12192000" cy="2105696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ter </a:t>
            </a:r>
            <a:r>
              <a:rPr lang="pt-BR" sz="20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rapport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com outra pessoa, é essencial respeitar seu modelo de mundo</a:t>
            </a:r>
            <a:r>
              <a:rPr lang="pt-BR" sz="20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chave para ensinar e influenciar as pessoas é entrar no seu modelo de mundo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3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8500" cy="6858000"/>
          </a:xfrm>
        </p:spPr>
      </p:pic>
      <p:sp>
        <p:nvSpPr>
          <p:cNvPr id="5" name="Retângulo 4"/>
          <p:cNvSpPr/>
          <p:nvPr/>
        </p:nvSpPr>
        <p:spPr>
          <a:xfrm>
            <a:off x="7028597" y="0"/>
            <a:ext cx="5163403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b="1" i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RAPPORT: </a:t>
            </a:r>
            <a:r>
              <a:rPr lang="pt-BR" b="1" i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Rapport</a:t>
            </a:r>
            <a:r>
              <a:rPr lang="pt-BR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é um conceito originário da </a:t>
            </a:r>
            <a:r>
              <a:rPr lang="pt-BR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psicologia, muito usado em PNL, que </a:t>
            </a:r>
            <a:r>
              <a:rPr lang="pt-BR" b="1" i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remete à técnica de criar uma ligação de empatia com outra pessoa</a:t>
            </a:r>
            <a:r>
              <a:rPr lang="pt-BR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VOCÊ FAZ RAPPORT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CHAME SEU PELO NOME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SORRISO NA VOZ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AJUSTE O TOM DE VOZ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OLHAR NOS OLHOS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TENHA UMA BOA POSTURA E MUITO ENTUSIASMO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ALGUÉM </a:t>
            </a: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LHE FIZER UMA PERGUNTA, DEVOLVA, AO RESPONDER, PALAVRAS UTILIZADAS POR ELE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NO RAPPORT, SEU EGO NÃO TEM VEZ</a:t>
            </a:r>
          </a:p>
          <a:p>
            <a:pPr algn="ctr"/>
            <a:endParaRPr lang="pt-BR" sz="1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300" b="1" dirty="0" smtClean="0">
                <a:latin typeface="Arial" pitchFamily="34" charset="0"/>
                <a:cs typeface="Arial" pitchFamily="34" charset="0"/>
              </a:rPr>
              <a:t>CRIE UM LAÇO, DEMONSTRE EMPATIA</a:t>
            </a:r>
          </a:p>
          <a:p>
            <a:pPr algn="ctr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6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267459"/>
          </a:xfrm>
        </p:spPr>
      </p:pic>
      <p:sp>
        <p:nvSpPr>
          <p:cNvPr id="8" name="Retângulo 7"/>
          <p:cNvSpPr/>
          <p:nvPr/>
        </p:nvSpPr>
        <p:spPr>
          <a:xfrm>
            <a:off x="0" y="5167648"/>
            <a:ext cx="12192001" cy="1690352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O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que o 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grupo percebe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como tendo sido dito por você é que 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importa</a:t>
            </a: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 não aquilo que você pretendia dizer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0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49"/>
            <a:ext cx="12192000" cy="5244877"/>
          </a:xfrm>
        </p:spPr>
      </p:pic>
      <p:sp>
        <p:nvSpPr>
          <p:cNvPr id="8" name="Retângulo 7"/>
          <p:cNvSpPr/>
          <p:nvPr/>
        </p:nvSpPr>
        <p:spPr>
          <a:xfrm>
            <a:off x="0" y="5164428"/>
            <a:ext cx="12192000" cy="1693573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O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significado da sua comunicação é a resposta que você obtém</a:t>
            </a:r>
            <a:r>
              <a:rPr lang="pt-BR" sz="2000" dirty="0" smtClean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9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228645"/>
            <a:ext cx="11204620" cy="4987299"/>
          </a:xfrm>
        </p:spPr>
      </p:pic>
      <p:sp>
        <p:nvSpPr>
          <p:cNvPr id="12" name="Retângulo 11"/>
          <p:cNvSpPr/>
          <p:nvPr/>
        </p:nvSpPr>
        <p:spPr>
          <a:xfrm>
            <a:off x="-2" y="5293217"/>
            <a:ext cx="12192001" cy="1564783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Sempre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estamos comunicando e a comunicação não-verbal transporta cerca de 90% da mensagem. A comunicação é redundante e “você é a mensagem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17971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04"/>
            <a:ext cx="12192000" cy="4752304"/>
          </a:xfrm>
        </p:spPr>
      </p:pic>
      <p:sp>
        <p:nvSpPr>
          <p:cNvPr id="6" name="Retângulo 5"/>
          <p:cNvSpPr/>
          <p:nvPr/>
        </p:nvSpPr>
        <p:spPr>
          <a:xfrm>
            <a:off x="1" y="4932608"/>
            <a:ext cx="12192000" cy="1925392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Aquele que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 comunica com o maior número de opções sai ganhando. </a:t>
            </a:r>
            <a:endParaRPr lang="pt-BR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 os outros também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42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4726546"/>
            <a:ext cx="12192000" cy="2131454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6. Não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existe fracasso, apenas informação (feedback). </a:t>
            </a:r>
            <a:endParaRPr lang="pt-BR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Utilizar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tudo que acontecer para aprender, crescer e avançar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87"/>
            <a:ext cx="12192000" cy="4768358"/>
          </a:xfrm>
        </p:spPr>
      </p:pic>
    </p:spTree>
    <p:extLst>
      <p:ext uri="{BB962C8B-B14F-4D97-AF65-F5344CB8AC3E}">
        <p14:creationId xmlns:p14="http://schemas.microsoft.com/office/powerpoint/2010/main" val="7979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184"/>
            <a:ext cx="12192001" cy="4584878"/>
          </a:xfrm>
        </p:spPr>
      </p:pic>
      <p:sp>
        <p:nvSpPr>
          <p:cNvPr id="5" name="Retângulo 4"/>
          <p:cNvSpPr/>
          <p:nvPr/>
        </p:nvSpPr>
        <p:spPr>
          <a:xfrm>
            <a:off x="0" y="4778062"/>
            <a:ext cx="12192000" cy="2079938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7. Não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existem pessoas sem recursos, apenas  estados sem recursos. Ninguém é totalmente errado ou limitado. É uma questão de descobrir como a pessoa funciona e ver o que e </a:t>
            </a:r>
            <a:endParaRPr lang="pt-BR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como pode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ser mudado para se obter um resultado mais útil e desejável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957"/>
            <a:ext cx="12192000" cy="6830043"/>
          </a:xfrm>
        </p:spPr>
      </p:pic>
    </p:spTree>
    <p:extLst>
      <p:ext uri="{BB962C8B-B14F-4D97-AF65-F5344CB8AC3E}">
        <p14:creationId xmlns:p14="http://schemas.microsoft.com/office/powerpoint/2010/main" val="34702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1" y="4816699"/>
            <a:ext cx="12192001" cy="2041301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09. Qualquer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pessoa pode aprender qualquer coisa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1523"/>
            <a:ext cx="12192002" cy="4794115"/>
          </a:xfrm>
        </p:spPr>
      </p:pic>
    </p:spTree>
    <p:extLst>
      <p:ext uri="{BB962C8B-B14F-4D97-AF65-F5344CB8AC3E}">
        <p14:creationId xmlns:p14="http://schemas.microsoft.com/office/powerpoint/2010/main" val="30596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" y="499509"/>
            <a:ext cx="11318573" cy="4845223"/>
          </a:xfrm>
        </p:spPr>
      </p:pic>
      <p:sp>
        <p:nvSpPr>
          <p:cNvPr id="6" name="Retângulo 5"/>
          <p:cNvSpPr/>
          <p:nvPr/>
        </p:nvSpPr>
        <p:spPr>
          <a:xfrm>
            <a:off x="-1" y="5344732"/>
            <a:ext cx="12192001" cy="1513268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10. O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mapa não é o território. </a:t>
            </a:r>
            <a:endParaRPr lang="pt-BR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pessoas reagem ao seu próprio mapa ou representação da realidade e não à realidade</a:t>
            </a:r>
            <a:r>
              <a:rPr lang="pt-B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pt-BR" sz="17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pt-BR" sz="17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059417"/>
              </p:ext>
            </p:extLst>
          </p:nvPr>
        </p:nvGraphicFramePr>
        <p:xfrm>
          <a:off x="798489" y="1811355"/>
          <a:ext cx="10573555" cy="4927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194"/>
                <a:gridCol w="9761361"/>
              </a:tblGrid>
              <a:tr h="993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Cuidado com a palavra NÃO, a frase que contém “não”, para ser compreendida, traz à mente o que está junto com ela. O “não” existe apenas na linguagem e não na experiência. Por exemplo, pense em “não”… (não vem nada à mente). Agora vou lhe pedir “não pense na cor vermelha”, eu pedi para você não pensar no vermelho e você pensou. Procure falar no positivo, o que você quer e não o que você não quer.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15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43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</a:rPr>
                        <a:t>2</a:t>
                      </a:r>
                      <a:endParaRPr lang="pt-BR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Cuidado com a palavra MAS que nega tudo que vem antes. Por exemplo: “O Pedro é um rapaz inteligente, esforçado, mas…” Substitua MAS por E quando indicado.</a:t>
                      </a:r>
                      <a:endParaRPr lang="pt-B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133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62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</a:rPr>
                        <a:t>3</a:t>
                      </a:r>
                      <a:endParaRPr lang="pt-BR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Cuidado com a palavra TENTAR que pressupõe a possibilidade de falha. Por exemplo: “vou tentar encontrar com você amanhã às 8 horas”. Tenho grande chance de não ir, pois, vou “tentar”. Evite “tentar”, FAÇA.</a:t>
                      </a:r>
                      <a:endParaRPr lang="pt-B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15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43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</a:rPr>
                        <a:t>4</a:t>
                      </a:r>
                      <a:endParaRPr lang="pt-BR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Cuidado com as palavras DEVO, TENHO QUE ou PRECISO, que pressupõem que algo externo controla sua vida. Em vez delas use QUERO, DECIDO, VOU.</a:t>
                      </a:r>
                      <a:endParaRPr lang="pt-BR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10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4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623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</a:rPr>
                        <a:t>5</a:t>
                      </a:r>
                      <a:endParaRPr lang="pt-BR" sz="1400" b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Cuidado com NÃO POSSO ou NÃO CONSIGO que dão a </a:t>
                      </a:r>
                      <a:r>
                        <a:rPr lang="pt-BR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ideia </a:t>
                      </a:r>
                      <a:r>
                        <a:rPr lang="pt-BR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incapacidade pessoal. Use NÃO QUERO, DECIDO NÃO, ou NÃO PODIA, NÃO CONSEGUIA, que pressupõe que vai poder ou conseguir.</a:t>
                      </a:r>
                      <a:endParaRPr lang="pt-BR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363" marR="52363" marT="34908" marB="34908"/>
                </a:tc>
              </a:tr>
              <a:tr h="24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363" marR="52363" marT="34908" marB="34908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798490" y="118352"/>
            <a:ext cx="10573555" cy="1558344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OS 10 AUXILIARES LINGUÍSTICOS</a:t>
            </a:r>
          </a:p>
          <a:p>
            <a:pPr algn="ctr"/>
            <a:r>
              <a:rPr lang="pt-BR" b="1" dirty="0" smtClean="0"/>
              <a:t>A </a:t>
            </a:r>
            <a:r>
              <a:rPr lang="pt-BR" b="1" dirty="0"/>
              <a:t>linguagem dirige nossos pensamentos para direções específicas e, de alguma maneira, ela nos ajuda a criar a nossa realidade, potencializando ou limitando nossas possibilidades. A habilidade de usar a lingua­gem com precisão é essencial para nos comunicarmos melhor.</a:t>
            </a:r>
          </a:p>
        </p:txBody>
      </p:sp>
    </p:spTree>
    <p:extLst>
      <p:ext uri="{BB962C8B-B14F-4D97-AF65-F5344CB8AC3E}">
        <p14:creationId xmlns:p14="http://schemas.microsoft.com/office/powerpoint/2010/main" val="15620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976082"/>
              </p:ext>
            </p:extLst>
          </p:nvPr>
        </p:nvGraphicFramePr>
        <p:xfrm>
          <a:off x="837775" y="1068881"/>
          <a:ext cx="10516449" cy="5398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807"/>
                <a:gridCol w="9708642"/>
              </a:tblGrid>
              <a:tr h="84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5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Fale dos problemas ou descrições negativas de si mesmo, utilizando o tempo do verbo no passado ou diga ainda. Isto libera o presente. Por exemplo: “eu tinha dificuldade de fazer isso”; “não consigo ainda.” O ainda pressupõe que vai conseguir.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14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489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Fale das mudanças desejadas para o futuro utilizando o tempo do verbo no pre­sente. Por exemplo, em vez de dizer “vou conseguir”, diga “estou conseguindo”.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15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84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Substitua SE por QUANDO. Por exemplo: em vez de falar “se eu conseguir ganhar dinheiro eu vou viajar”, fale “quando eu conseguir ganhar dinheiro eu vou viajar”. “Quando” pressupõe que você está decidido.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84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Substitua ESPERO por SEI. Por exemplo, em vez de falar, “eu espero aprender isso”, fale: “eu sei que eu vou aprender isso”. “ESPERAR” suscita dúvidas e enfraquece a lin­guagem.</a:t>
                      </a:r>
                      <a:endParaRPr lang="pt-BR" sz="15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175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500" b="1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  <a:tr h="84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5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Substitua o CONDICIONAL pelo PRESENTE. Por exemplo, em vez de dizer “eu gostaria de agradecer a presença de vocês”, diga “eu agradeço a presença de vocês. O verbo no presente fica mais concreto e mais </a:t>
                      </a:r>
                      <a:r>
                        <a:rPr lang="pt-BR" sz="15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forte.</a:t>
                      </a:r>
                      <a:endParaRPr lang="pt-BR" sz="15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0" marR="55410" marT="38100" marB="3810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62250" y="1962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0"/>
            <a:ext cx="10478065" cy="6858000"/>
          </a:xfrm>
        </p:spPr>
      </p:pic>
      <p:sp>
        <p:nvSpPr>
          <p:cNvPr id="10" name="Retângulo 9"/>
          <p:cNvSpPr/>
          <p:nvPr/>
        </p:nvSpPr>
        <p:spPr>
          <a:xfrm>
            <a:off x="-1" y="0"/>
            <a:ext cx="783771" cy="6858000"/>
          </a:xfrm>
          <a:prstGeom prst="rect">
            <a:avLst/>
          </a:prstGeom>
          <a:solidFill>
            <a:srgbClr val="212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12B87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408230" y="0"/>
            <a:ext cx="783770" cy="6858000"/>
          </a:xfrm>
          <a:prstGeom prst="rect">
            <a:avLst/>
          </a:prstGeom>
          <a:solidFill>
            <a:srgbClr val="212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7" y="559675"/>
            <a:ext cx="10846675" cy="6101255"/>
          </a:xfrm>
        </p:spPr>
      </p:pic>
      <p:sp>
        <p:nvSpPr>
          <p:cNvPr id="5" name="Retângulo 4"/>
          <p:cNvSpPr/>
          <p:nvPr/>
        </p:nvSpPr>
        <p:spPr>
          <a:xfrm>
            <a:off x="7409794" y="3610303"/>
            <a:ext cx="4177862" cy="2490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Gostou do conteúdo?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Bora colocar em prática?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Foi feito com muito carinho e dedicação, e </a:t>
            </a: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tenho </a:t>
            </a: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certeza de que </a:t>
            </a: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suas habilidades comunicacionais vão </a:t>
            </a:r>
            <a:r>
              <a:rPr lang="pt-BR" b="1" dirty="0" smtClean="0">
                <a:solidFill>
                  <a:schemeClr val="tx1"/>
                </a:solidFill>
                <a:latin typeface="Arial Black" pitchFamily="34" charset="0"/>
              </a:rPr>
              <a:t>se tornar ainda mais poderosas!</a:t>
            </a:r>
            <a:endParaRPr lang="pt-BR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qSX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268537"/>
          </a:xfrm>
        </p:spPr>
        <p:txBody>
          <a:bodyPr>
            <a:normAutofit/>
          </a:bodyPr>
          <a:lstStyle/>
          <a:p>
            <a:r>
              <a:rPr lang="pt-BR" dirty="0" smtClean="0"/>
              <a:t>]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6346209" cy="6858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5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THIAGO </a:t>
            </a:r>
            <a:r>
              <a:rPr lang="pt-BR" sz="35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PIANEZZER</a:t>
            </a:r>
            <a:endParaRPr lang="pt-BR" b="1" dirty="0">
              <a:solidFill>
                <a:srgbClr val="002060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[47] 996936708</a:t>
            </a:r>
          </a:p>
          <a:p>
            <a:pPr algn="ctr"/>
            <a:endParaRPr lang="pt-BR" b="1" dirty="0">
              <a:solidFill>
                <a:srgbClr val="002060"/>
              </a:solidFill>
            </a:endParaRPr>
          </a:p>
          <a:p>
            <a:pPr algn="ctr"/>
            <a:r>
              <a:rPr lang="pt-BR" sz="25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GRATIDÃO PELO MOMENTO!</a:t>
            </a:r>
            <a:endParaRPr lang="pt-BR" sz="25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7"/>
            <a:ext cx="12192000" cy="12010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996"/>
            <a:ext cx="12192000" cy="12010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16" y="4663552"/>
            <a:ext cx="3217175" cy="69120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08" y="1321607"/>
            <a:ext cx="3360179" cy="403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51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8365"/>
            <a:ext cx="10515600" cy="1472324"/>
          </a:xfrm>
        </p:spPr>
        <p:txBody>
          <a:bodyPr>
            <a:normAutofit/>
          </a:bodyPr>
          <a:lstStyle/>
          <a:p>
            <a:pPr algn="ctr"/>
            <a:r>
              <a:rPr lang="pt-BR" sz="3500" dirty="0" smtClean="0">
                <a:solidFill>
                  <a:schemeClr val="accent4"/>
                </a:solidFill>
                <a:latin typeface="Arial Black" pitchFamily="34" charset="0"/>
              </a:rPr>
              <a:t>O QUE EU PRECISO PARA </a:t>
            </a:r>
            <a:br>
              <a:rPr lang="pt-BR" sz="3500" dirty="0" smtClean="0">
                <a:solidFill>
                  <a:schemeClr val="accent4"/>
                </a:solidFill>
                <a:latin typeface="Arial Black" pitchFamily="34" charset="0"/>
              </a:rPr>
            </a:br>
            <a:r>
              <a:rPr lang="pt-BR" sz="3500" dirty="0" smtClean="0">
                <a:solidFill>
                  <a:schemeClr val="accent4"/>
                </a:solidFill>
                <a:latin typeface="Arial Black" pitchFamily="34" charset="0"/>
              </a:rPr>
              <a:t>TRABALHAR EM EQUIPE?</a:t>
            </a:r>
            <a:endParaRPr lang="pt-BR" sz="35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2" y="1433015"/>
            <a:ext cx="10508776" cy="5315803"/>
          </a:xfrm>
        </p:spPr>
      </p:pic>
    </p:spTree>
    <p:extLst>
      <p:ext uri="{BB962C8B-B14F-4D97-AF65-F5344CB8AC3E}">
        <p14:creationId xmlns:p14="http://schemas.microsoft.com/office/powerpoint/2010/main" val="2336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126124"/>
            <a:ext cx="8276897" cy="6731876"/>
          </a:xfrm>
        </p:spPr>
      </p:pic>
      <p:sp>
        <p:nvSpPr>
          <p:cNvPr id="5" name="Retângulo 4"/>
          <p:cNvSpPr/>
          <p:nvPr/>
        </p:nvSpPr>
        <p:spPr>
          <a:xfrm>
            <a:off x="8150772" y="1844562"/>
            <a:ext cx="3788979" cy="361030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/>
              <a:t>PARA COOPERAR MAIS, </a:t>
            </a:r>
          </a:p>
          <a:p>
            <a:pPr algn="ctr"/>
            <a:r>
              <a:rPr lang="pt-BR" sz="2500" b="1" dirty="0" smtClean="0"/>
              <a:t>É PRECISO ESTABELECER </a:t>
            </a:r>
          </a:p>
          <a:p>
            <a:pPr algn="ctr"/>
            <a:r>
              <a:rPr lang="pt-BR" sz="2500" b="1" dirty="0" smtClean="0"/>
              <a:t>BONS RELACIONAMENTOS. </a:t>
            </a:r>
          </a:p>
          <a:p>
            <a:pPr algn="ctr"/>
            <a:r>
              <a:rPr lang="pt-BR" sz="2500" b="1" dirty="0" smtClean="0"/>
              <a:t>BONS RELACIONAMENTOS DEPENDEM </a:t>
            </a:r>
            <a:r>
              <a:rPr lang="pt-BR" sz="2500" b="1" smtClean="0"/>
              <a:t>DE UMA </a:t>
            </a:r>
            <a:r>
              <a:rPr lang="pt-BR" sz="2500" b="1" dirty="0" smtClean="0"/>
              <a:t>BOA COMUNICAÇÃO</a:t>
            </a:r>
            <a:r>
              <a:rPr lang="pt-BR" sz="2500" b="1" smtClean="0"/>
              <a:t>, E </a:t>
            </a:r>
            <a:r>
              <a:rPr lang="pt-BR" sz="2500" b="1" dirty="0" smtClean="0"/>
              <a:t>A PNL PODE TE AJUDAR!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8192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tângulo 4"/>
          <p:cNvSpPr/>
          <p:nvPr/>
        </p:nvSpPr>
        <p:spPr>
          <a:xfrm>
            <a:off x="9601200" y="5833241"/>
            <a:ext cx="2427890" cy="89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331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tângulo 1"/>
          <p:cNvSpPr/>
          <p:nvPr/>
        </p:nvSpPr>
        <p:spPr>
          <a:xfrm>
            <a:off x="0" y="6369269"/>
            <a:ext cx="12192000" cy="488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93183"/>
            <a:ext cx="11887200" cy="6555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126570" y="2356834"/>
            <a:ext cx="4065430" cy="2459865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Como a linguagem, com a utilização dos pressupostos da PNL  pode gerar mais empatia E </a:t>
            </a:r>
            <a:r>
              <a:rPr lang="pt-BR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onexão </a:t>
            </a:r>
            <a:endParaRPr lang="pt-BR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42479" cy="6858000"/>
          </a:xfrm>
        </p:spPr>
      </p:pic>
    </p:spTree>
    <p:extLst>
      <p:ext uri="{BB962C8B-B14F-4D97-AF65-F5344CB8AC3E}">
        <p14:creationId xmlns:p14="http://schemas.microsoft.com/office/powerpoint/2010/main" val="36182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7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Lista de Pressuposições Úteis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Cada </a:t>
            </a:r>
            <a:r>
              <a:rPr lang="pt-BR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um de nós possui um “mapa” ou modelo do mundo e um conjunto de pressuposições a partir das quais nos comunicamos. Essas pressuposições pessoais são comunicadas pelo nosso comportamento na sala de aula. O tom de voz, os gestos, as frases que usamos, a expressão facial, o contato </a:t>
            </a:r>
            <a:r>
              <a:rPr lang="pt-BR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visual, são </a:t>
            </a:r>
            <a:r>
              <a:rPr lang="pt-BR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comunicações de pressuposições subjacentes e formam um “conjunto” que determina como somos percebidos pelas pessoas a quem nos dirigimos. Essa percepção é processada principalmente pela mente inconsciente</a:t>
            </a:r>
            <a:r>
              <a:rPr lang="pt-BR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É importante ficarmos atentos porque, de alguma maneira, “nós somos a mensagem!”</a:t>
            </a:r>
          </a:p>
          <a:p>
            <a:pPr marL="0" indent="0" algn="just">
              <a:buNone/>
            </a:pPr>
            <a:endParaRPr lang="pt-BR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37449</TotalTime>
  <Words>676</Words>
  <Application>Microsoft Office PowerPoint</Application>
  <PresentationFormat>Personalizar</PresentationFormat>
  <Paragraphs>85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Apresentação do PowerPoint</vt:lpstr>
      <vt:lpstr>O QUE EU PRECISO PARA  TRABALHAR EM EQUIPE?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de Pressuposições Úteis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qSX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USUARIO</cp:lastModifiedBy>
  <cp:revision>402</cp:revision>
  <dcterms:created xsi:type="dcterms:W3CDTF">2018-04-03T18:49:14Z</dcterms:created>
  <dcterms:modified xsi:type="dcterms:W3CDTF">2024-04-22T12:32:53Z</dcterms:modified>
</cp:coreProperties>
</file>