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79" r:id="rId2"/>
    <p:sldMasterId id="2147483991" r:id="rId3"/>
  </p:sldMasterIdLst>
  <p:notesMasterIdLst>
    <p:notesMasterId r:id="rId32"/>
  </p:notesMasterIdLst>
  <p:handoutMasterIdLst>
    <p:handoutMasterId r:id="rId33"/>
  </p:handoutMasterIdLst>
  <p:sldIdLst>
    <p:sldId id="406" r:id="rId4"/>
    <p:sldId id="447" r:id="rId5"/>
    <p:sldId id="445" r:id="rId6"/>
    <p:sldId id="451" r:id="rId7"/>
    <p:sldId id="448" r:id="rId8"/>
    <p:sldId id="452" r:id="rId9"/>
    <p:sldId id="449" r:id="rId10"/>
    <p:sldId id="450" r:id="rId11"/>
    <p:sldId id="428" r:id="rId12"/>
    <p:sldId id="429" r:id="rId13"/>
    <p:sldId id="430" r:id="rId14"/>
    <p:sldId id="460" r:id="rId15"/>
    <p:sldId id="426" r:id="rId16"/>
    <p:sldId id="397" r:id="rId17"/>
    <p:sldId id="395" r:id="rId18"/>
    <p:sldId id="456" r:id="rId19"/>
    <p:sldId id="453" r:id="rId20"/>
    <p:sldId id="396" r:id="rId21"/>
    <p:sldId id="454" r:id="rId22"/>
    <p:sldId id="455" r:id="rId23"/>
    <p:sldId id="457" r:id="rId24"/>
    <p:sldId id="436" r:id="rId25"/>
    <p:sldId id="459" r:id="rId26"/>
    <p:sldId id="437" r:id="rId27"/>
    <p:sldId id="438" r:id="rId28"/>
    <p:sldId id="441" r:id="rId29"/>
    <p:sldId id="461" r:id="rId30"/>
    <p:sldId id="411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2C5"/>
    <a:srgbClr val="EE7D33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2" autoAdjust="0"/>
    <p:restoredTop sz="87389" autoAdjust="0"/>
  </p:normalViewPr>
  <p:slideViewPr>
    <p:cSldViewPr>
      <p:cViewPr varScale="1">
        <p:scale>
          <a:sx n="124" d="100"/>
          <a:sy n="124" d="100"/>
        </p:scale>
        <p:origin x="13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odirdellagostin/Dropbox/AA%20-%20Odir/CAPES/Coordenac&#807;a&#771;o%20ODIR/2017/PPGs%20RS/Ana&#769;lise%20PPGs%20do%20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odirdellagostin/Dropbox/AA%20-%20Odir/CAPES/Coordenac&#807;a&#771;o%20ODIR/2017/PPGs%20RS/Ana&#769;lise%20PPGs%20do%20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odirdellagostin/Dropbox/FAPERGS%2001/Dados/Dados%20Bolsas%20e%20alunos%202016/Dados%20da%20PG%20do%20Brasil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Odir\Dropbox\FAPERGS%2001\Dados\Doutores%20x%20produ&#231;&#227;o%20cient&#237;fic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odirdellagostin/Dropbox/FAPERGS%2001/Dados/Doutores%20por%20instituic&#807;a&#771;o_prod%20cienti&#769;fica%20e%20P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Users/odirdellagostin/Dropbox/FAPERGS%2001/Dados/Dados%20Bolsas%20e%20alunos%202016/Dados%20da%20PG%20do%20Brasil%202016.xlsx" TargetMode="Externa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odirdellagostin/Dropbox/FAPERGS%2001/FAPERGS/BIC-BITI/cotas%20BIC%20e%20BITI%20-%20Ta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3600" dirty="0"/>
              <a:t>Crescimento </a:t>
            </a:r>
            <a:r>
              <a:rPr lang="pt-BR" sz="3600"/>
              <a:t>dos </a:t>
            </a:r>
            <a:r>
              <a:rPr lang="pt-BR" sz="3600" dirty="0" smtClean="0"/>
              <a:t>p</a:t>
            </a:r>
            <a:r>
              <a:rPr lang="pt-BR" sz="3600" smtClean="0"/>
              <a:t>rogramas</a:t>
            </a:r>
            <a:r>
              <a:rPr lang="pt-BR" sz="3600" baseline="0" smtClean="0"/>
              <a:t> de pós-graduação</a:t>
            </a:r>
            <a:r>
              <a:rPr lang="pt-BR" sz="3600" smtClean="0"/>
              <a:t> </a:t>
            </a:r>
            <a:r>
              <a:rPr lang="pt-BR" sz="3600"/>
              <a:t>no RS</a:t>
            </a:r>
          </a:p>
        </c:rich>
      </c:tx>
      <c:layout>
        <c:manualLayout>
          <c:xMode val="edge"/>
          <c:yMode val="edge"/>
          <c:x val="0.123206085088189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cursos'!$B$1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'Gráfico cursos'!$A$2:$A$55</c:f>
              <c:numCache>
                <c:formatCode>General</c:formatCode>
                <c:ptCount val="54"/>
                <c:pt idx="0">
                  <c:v>1963.0</c:v>
                </c:pt>
                <c:pt idx="1">
                  <c:v>1964.0</c:v>
                </c:pt>
                <c:pt idx="2">
                  <c:v>1965.0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  <c:pt idx="15">
                  <c:v>1978.0</c:v>
                </c:pt>
                <c:pt idx="16">
                  <c:v>1979.0</c:v>
                </c:pt>
                <c:pt idx="17">
                  <c:v>1980.0</c:v>
                </c:pt>
                <c:pt idx="18">
                  <c:v>1981.0</c:v>
                </c:pt>
                <c:pt idx="19">
                  <c:v>1982.0</c:v>
                </c:pt>
                <c:pt idx="20">
                  <c:v>1983.0</c:v>
                </c:pt>
                <c:pt idx="21">
                  <c:v>1984.0</c:v>
                </c:pt>
                <c:pt idx="22">
                  <c:v>1985.0</c:v>
                </c:pt>
                <c:pt idx="23">
                  <c:v>1986.0</c:v>
                </c:pt>
                <c:pt idx="24">
                  <c:v>1987.0</c:v>
                </c:pt>
                <c:pt idx="25">
                  <c:v>1988.0</c:v>
                </c:pt>
                <c:pt idx="26">
                  <c:v>1989.0</c:v>
                </c:pt>
                <c:pt idx="27">
                  <c:v>1990.0</c:v>
                </c:pt>
                <c:pt idx="28">
                  <c:v>1991.0</c:v>
                </c:pt>
                <c:pt idx="29">
                  <c:v>1992.0</c:v>
                </c:pt>
                <c:pt idx="30">
                  <c:v>1993.0</c:v>
                </c:pt>
                <c:pt idx="31">
                  <c:v>1994.0</c:v>
                </c:pt>
                <c:pt idx="32">
                  <c:v>1995.0</c:v>
                </c:pt>
                <c:pt idx="33">
                  <c:v>1996.0</c:v>
                </c:pt>
                <c:pt idx="34">
                  <c:v>1997.0</c:v>
                </c:pt>
                <c:pt idx="35">
                  <c:v>1998.0</c:v>
                </c:pt>
                <c:pt idx="36">
                  <c:v>1999.0</c:v>
                </c:pt>
                <c:pt idx="37">
                  <c:v>2000.0</c:v>
                </c:pt>
                <c:pt idx="38">
                  <c:v>2001.0</c:v>
                </c:pt>
                <c:pt idx="39">
                  <c:v>2002.0</c:v>
                </c:pt>
                <c:pt idx="40">
                  <c:v>2003.0</c:v>
                </c:pt>
                <c:pt idx="41">
                  <c:v>2004.0</c:v>
                </c:pt>
                <c:pt idx="42">
                  <c:v>2005.0</c:v>
                </c:pt>
                <c:pt idx="43">
                  <c:v>2006.0</c:v>
                </c:pt>
                <c:pt idx="44">
                  <c:v>2007.0</c:v>
                </c:pt>
                <c:pt idx="45">
                  <c:v>2008.0</c:v>
                </c:pt>
                <c:pt idx="46">
                  <c:v>2009.0</c:v>
                </c:pt>
                <c:pt idx="47">
                  <c:v>2010.0</c:v>
                </c:pt>
                <c:pt idx="48">
                  <c:v>2011.0</c:v>
                </c:pt>
                <c:pt idx="49">
                  <c:v>2012.0</c:v>
                </c:pt>
                <c:pt idx="50">
                  <c:v>2013.0</c:v>
                </c:pt>
                <c:pt idx="51">
                  <c:v>2014.0</c:v>
                </c:pt>
                <c:pt idx="52">
                  <c:v>2015.0</c:v>
                </c:pt>
                <c:pt idx="53">
                  <c:v>2016.0</c:v>
                </c:pt>
              </c:numCache>
            </c:numRef>
          </c:cat>
          <c:val>
            <c:numRef>
              <c:f>'Gráfico cursos'!$B$2:$B$55</c:f>
              <c:numCache>
                <c:formatCode>General</c:formatCode>
                <c:ptCount val="54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7.0</c:v>
                </c:pt>
                <c:pt idx="6">
                  <c:v>10.0</c:v>
                </c:pt>
                <c:pt idx="7">
                  <c:v>15.0</c:v>
                </c:pt>
                <c:pt idx="8">
                  <c:v>16.0</c:v>
                </c:pt>
                <c:pt idx="9">
                  <c:v>24.0</c:v>
                </c:pt>
                <c:pt idx="10">
                  <c:v>30.0</c:v>
                </c:pt>
                <c:pt idx="11">
                  <c:v>36.0</c:v>
                </c:pt>
                <c:pt idx="12">
                  <c:v>37.0</c:v>
                </c:pt>
                <c:pt idx="13">
                  <c:v>40.0</c:v>
                </c:pt>
                <c:pt idx="14">
                  <c:v>43.0</c:v>
                </c:pt>
                <c:pt idx="15">
                  <c:v>46.0</c:v>
                </c:pt>
                <c:pt idx="16">
                  <c:v>48.0</c:v>
                </c:pt>
                <c:pt idx="17">
                  <c:v>48.0</c:v>
                </c:pt>
                <c:pt idx="18">
                  <c:v>49.0</c:v>
                </c:pt>
                <c:pt idx="19">
                  <c:v>49.0</c:v>
                </c:pt>
                <c:pt idx="20">
                  <c:v>50.0</c:v>
                </c:pt>
                <c:pt idx="21">
                  <c:v>50.0</c:v>
                </c:pt>
                <c:pt idx="22">
                  <c:v>57.0</c:v>
                </c:pt>
                <c:pt idx="23">
                  <c:v>59.0</c:v>
                </c:pt>
                <c:pt idx="24">
                  <c:v>61.0</c:v>
                </c:pt>
                <c:pt idx="25">
                  <c:v>64.0</c:v>
                </c:pt>
                <c:pt idx="26">
                  <c:v>67.0</c:v>
                </c:pt>
                <c:pt idx="27">
                  <c:v>70.0</c:v>
                </c:pt>
                <c:pt idx="28">
                  <c:v>74.0</c:v>
                </c:pt>
                <c:pt idx="29">
                  <c:v>76.0</c:v>
                </c:pt>
                <c:pt idx="30">
                  <c:v>81.0</c:v>
                </c:pt>
                <c:pt idx="31">
                  <c:v>94.0</c:v>
                </c:pt>
                <c:pt idx="32">
                  <c:v>103.0</c:v>
                </c:pt>
                <c:pt idx="33">
                  <c:v>109.0</c:v>
                </c:pt>
                <c:pt idx="34">
                  <c:v>113.0</c:v>
                </c:pt>
                <c:pt idx="35">
                  <c:v>120.0</c:v>
                </c:pt>
                <c:pt idx="36">
                  <c:v>129.0</c:v>
                </c:pt>
                <c:pt idx="37">
                  <c:v>139.0</c:v>
                </c:pt>
                <c:pt idx="38">
                  <c:v>146.0</c:v>
                </c:pt>
                <c:pt idx="39">
                  <c:v>153.0</c:v>
                </c:pt>
                <c:pt idx="40">
                  <c:v>161.0</c:v>
                </c:pt>
                <c:pt idx="41">
                  <c:v>165.0</c:v>
                </c:pt>
                <c:pt idx="42">
                  <c:v>171.0</c:v>
                </c:pt>
                <c:pt idx="43">
                  <c:v>188.0</c:v>
                </c:pt>
                <c:pt idx="44">
                  <c:v>205.0</c:v>
                </c:pt>
                <c:pt idx="45">
                  <c:v>217.0</c:v>
                </c:pt>
                <c:pt idx="46">
                  <c:v>223.0</c:v>
                </c:pt>
                <c:pt idx="47">
                  <c:v>235.0</c:v>
                </c:pt>
                <c:pt idx="48">
                  <c:v>255.0</c:v>
                </c:pt>
                <c:pt idx="49">
                  <c:v>269.0</c:v>
                </c:pt>
                <c:pt idx="50">
                  <c:v>281.0</c:v>
                </c:pt>
                <c:pt idx="51">
                  <c:v>297.0</c:v>
                </c:pt>
                <c:pt idx="52">
                  <c:v>307.0</c:v>
                </c:pt>
                <c:pt idx="53">
                  <c:v>322.0</c:v>
                </c:pt>
              </c:numCache>
            </c:numRef>
          </c:val>
        </c:ser>
        <c:ser>
          <c:idx val="1"/>
          <c:order val="1"/>
          <c:tx>
            <c:strRef>
              <c:f>'Gráfico cursos'!$C$1</c:f>
              <c:strCache>
                <c:ptCount val="1"/>
                <c:pt idx="0">
                  <c:v>Doutorado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'Gráfico cursos'!$A$2:$A$55</c:f>
              <c:numCache>
                <c:formatCode>General</c:formatCode>
                <c:ptCount val="54"/>
                <c:pt idx="0">
                  <c:v>1963.0</c:v>
                </c:pt>
                <c:pt idx="1">
                  <c:v>1964.0</c:v>
                </c:pt>
                <c:pt idx="2">
                  <c:v>1965.0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  <c:pt idx="15">
                  <c:v>1978.0</c:v>
                </c:pt>
                <c:pt idx="16">
                  <c:v>1979.0</c:v>
                </c:pt>
                <c:pt idx="17">
                  <c:v>1980.0</c:v>
                </c:pt>
                <c:pt idx="18">
                  <c:v>1981.0</c:v>
                </c:pt>
                <c:pt idx="19">
                  <c:v>1982.0</c:v>
                </c:pt>
                <c:pt idx="20">
                  <c:v>1983.0</c:v>
                </c:pt>
                <c:pt idx="21">
                  <c:v>1984.0</c:v>
                </c:pt>
                <c:pt idx="22">
                  <c:v>1985.0</c:v>
                </c:pt>
                <c:pt idx="23">
                  <c:v>1986.0</c:v>
                </c:pt>
                <c:pt idx="24">
                  <c:v>1987.0</c:v>
                </c:pt>
                <c:pt idx="25">
                  <c:v>1988.0</c:v>
                </c:pt>
                <c:pt idx="26">
                  <c:v>1989.0</c:v>
                </c:pt>
                <c:pt idx="27">
                  <c:v>1990.0</c:v>
                </c:pt>
                <c:pt idx="28">
                  <c:v>1991.0</c:v>
                </c:pt>
                <c:pt idx="29">
                  <c:v>1992.0</c:v>
                </c:pt>
                <c:pt idx="30">
                  <c:v>1993.0</c:v>
                </c:pt>
                <c:pt idx="31">
                  <c:v>1994.0</c:v>
                </c:pt>
                <c:pt idx="32">
                  <c:v>1995.0</c:v>
                </c:pt>
                <c:pt idx="33">
                  <c:v>1996.0</c:v>
                </c:pt>
                <c:pt idx="34">
                  <c:v>1997.0</c:v>
                </c:pt>
                <c:pt idx="35">
                  <c:v>1998.0</c:v>
                </c:pt>
                <c:pt idx="36">
                  <c:v>1999.0</c:v>
                </c:pt>
                <c:pt idx="37">
                  <c:v>2000.0</c:v>
                </c:pt>
                <c:pt idx="38">
                  <c:v>2001.0</c:v>
                </c:pt>
                <c:pt idx="39">
                  <c:v>2002.0</c:v>
                </c:pt>
                <c:pt idx="40">
                  <c:v>2003.0</c:v>
                </c:pt>
                <c:pt idx="41">
                  <c:v>2004.0</c:v>
                </c:pt>
                <c:pt idx="42">
                  <c:v>2005.0</c:v>
                </c:pt>
                <c:pt idx="43">
                  <c:v>2006.0</c:v>
                </c:pt>
                <c:pt idx="44">
                  <c:v>2007.0</c:v>
                </c:pt>
                <c:pt idx="45">
                  <c:v>2008.0</c:v>
                </c:pt>
                <c:pt idx="46">
                  <c:v>2009.0</c:v>
                </c:pt>
                <c:pt idx="47">
                  <c:v>2010.0</c:v>
                </c:pt>
                <c:pt idx="48">
                  <c:v>2011.0</c:v>
                </c:pt>
                <c:pt idx="49">
                  <c:v>2012.0</c:v>
                </c:pt>
                <c:pt idx="50">
                  <c:v>2013.0</c:v>
                </c:pt>
                <c:pt idx="51">
                  <c:v>2014.0</c:v>
                </c:pt>
                <c:pt idx="52">
                  <c:v>2015.0</c:v>
                </c:pt>
                <c:pt idx="53">
                  <c:v>2016.0</c:v>
                </c:pt>
              </c:numCache>
            </c:numRef>
          </c:cat>
          <c:val>
            <c:numRef>
              <c:f>'Gráfico cursos'!$C$2:$C$55</c:f>
              <c:numCache>
                <c:formatCode>General</c:formatCode>
                <c:ptCount val="54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5.0</c:v>
                </c:pt>
                <c:pt idx="14">
                  <c:v>5.0</c:v>
                </c:pt>
                <c:pt idx="15">
                  <c:v>6.0</c:v>
                </c:pt>
                <c:pt idx="16">
                  <c:v>6.0</c:v>
                </c:pt>
                <c:pt idx="17">
                  <c:v>6.0</c:v>
                </c:pt>
                <c:pt idx="18">
                  <c:v>6.0</c:v>
                </c:pt>
                <c:pt idx="19">
                  <c:v>6.0</c:v>
                </c:pt>
                <c:pt idx="20">
                  <c:v>6.0</c:v>
                </c:pt>
                <c:pt idx="21">
                  <c:v>6.0</c:v>
                </c:pt>
                <c:pt idx="22">
                  <c:v>7.0</c:v>
                </c:pt>
                <c:pt idx="23">
                  <c:v>9.0</c:v>
                </c:pt>
                <c:pt idx="24">
                  <c:v>15.0</c:v>
                </c:pt>
                <c:pt idx="25">
                  <c:v>18.0</c:v>
                </c:pt>
                <c:pt idx="26">
                  <c:v>20.0</c:v>
                </c:pt>
                <c:pt idx="27">
                  <c:v>21.0</c:v>
                </c:pt>
                <c:pt idx="28">
                  <c:v>24.0</c:v>
                </c:pt>
                <c:pt idx="29">
                  <c:v>31.0</c:v>
                </c:pt>
                <c:pt idx="30">
                  <c:v>33.0</c:v>
                </c:pt>
                <c:pt idx="31">
                  <c:v>35.0</c:v>
                </c:pt>
                <c:pt idx="32">
                  <c:v>42.0</c:v>
                </c:pt>
                <c:pt idx="33">
                  <c:v>46.0</c:v>
                </c:pt>
                <c:pt idx="34">
                  <c:v>48.0</c:v>
                </c:pt>
                <c:pt idx="35">
                  <c:v>55.0</c:v>
                </c:pt>
                <c:pt idx="36">
                  <c:v>71.0</c:v>
                </c:pt>
                <c:pt idx="37">
                  <c:v>82.0</c:v>
                </c:pt>
                <c:pt idx="38">
                  <c:v>84.0</c:v>
                </c:pt>
                <c:pt idx="39">
                  <c:v>87.0</c:v>
                </c:pt>
                <c:pt idx="40">
                  <c:v>95.0</c:v>
                </c:pt>
                <c:pt idx="41">
                  <c:v>107.0</c:v>
                </c:pt>
                <c:pt idx="42">
                  <c:v>110.0</c:v>
                </c:pt>
                <c:pt idx="43">
                  <c:v>120.0</c:v>
                </c:pt>
                <c:pt idx="44">
                  <c:v>124.0</c:v>
                </c:pt>
                <c:pt idx="45">
                  <c:v>130.0</c:v>
                </c:pt>
                <c:pt idx="46">
                  <c:v>138.0</c:v>
                </c:pt>
                <c:pt idx="47">
                  <c:v>146.0</c:v>
                </c:pt>
                <c:pt idx="48">
                  <c:v>155.0</c:v>
                </c:pt>
                <c:pt idx="49">
                  <c:v>168.0</c:v>
                </c:pt>
                <c:pt idx="50">
                  <c:v>178.0</c:v>
                </c:pt>
                <c:pt idx="51">
                  <c:v>190.0</c:v>
                </c:pt>
                <c:pt idx="52">
                  <c:v>205.0</c:v>
                </c:pt>
                <c:pt idx="53">
                  <c:v>223.0</c:v>
                </c:pt>
              </c:numCache>
            </c:numRef>
          </c:val>
        </c:ser>
        <c:ser>
          <c:idx val="2"/>
          <c:order val="2"/>
          <c:tx>
            <c:strRef>
              <c:f>'Gráfico cursos'!$D$1</c:f>
              <c:strCache>
                <c:ptCount val="1"/>
                <c:pt idx="0">
                  <c:v>MP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'Gráfico cursos'!$A$2:$A$55</c:f>
              <c:numCache>
                <c:formatCode>General</c:formatCode>
                <c:ptCount val="54"/>
                <c:pt idx="0">
                  <c:v>1963.0</c:v>
                </c:pt>
                <c:pt idx="1">
                  <c:v>1964.0</c:v>
                </c:pt>
                <c:pt idx="2">
                  <c:v>1965.0</c:v>
                </c:pt>
                <c:pt idx="3">
                  <c:v>1966.0</c:v>
                </c:pt>
                <c:pt idx="4">
                  <c:v>1967.0</c:v>
                </c:pt>
                <c:pt idx="5">
                  <c:v>1968.0</c:v>
                </c:pt>
                <c:pt idx="6">
                  <c:v>1969.0</c:v>
                </c:pt>
                <c:pt idx="7">
                  <c:v>1970.0</c:v>
                </c:pt>
                <c:pt idx="8">
                  <c:v>1971.0</c:v>
                </c:pt>
                <c:pt idx="9">
                  <c:v>1972.0</c:v>
                </c:pt>
                <c:pt idx="10">
                  <c:v>1973.0</c:v>
                </c:pt>
                <c:pt idx="11">
                  <c:v>1974.0</c:v>
                </c:pt>
                <c:pt idx="12">
                  <c:v>1975.0</c:v>
                </c:pt>
                <c:pt idx="13">
                  <c:v>1976.0</c:v>
                </c:pt>
                <c:pt idx="14">
                  <c:v>1977.0</c:v>
                </c:pt>
                <c:pt idx="15">
                  <c:v>1978.0</c:v>
                </c:pt>
                <c:pt idx="16">
                  <c:v>1979.0</c:v>
                </c:pt>
                <c:pt idx="17">
                  <c:v>1980.0</c:v>
                </c:pt>
                <c:pt idx="18">
                  <c:v>1981.0</c:v>
                </c:pt>
                <c:pt idx="19">
                  <c:v>1982.0</c:v>
                </c:pt>
                <c:pt idx="20">
                  <c:v>1983.0</c:v>
                </c:pt>
                <c:pt idx="21">
                  <c:v>1984.0</c:v>
                </c:pt>
                <c:pt idx="22">
                  <c:v>1985.0</c:v>
                </c:pt>
                <c:pt idx="23">
                  <c:v>1986.0</c:v>
                </c:pt>
                <c:pt idx="24">
                  <c:v>1987.0</c:v>
                </c:pt>
                <c:pt idx="25">
                  <c:v>1988.0</c:v>
                </c:pt>
                <c:pt idx="26">
                  <c:v>1989.0</c:v>
                </c:pt>
                <c:pt idx="27">
                  <c:v>1990.0</c:v>
                </c:pt>
                <c:pt idx="28">
                  <c:v>1991.0</c:v>
                </c:pt>
                <c:pt idx="29">
                  <c:v>1992.0</c:v>
                </c:pt>
                <c:pt idx="30">
                  <c:v>1993.0</c:v>
                </c:pt>
                <c:pt idx="31">
                  <c:v>1994.0</c:v>
                </c:pt>
                <c:pt idx="32">
                  <c:v>1995.0</c:v>
                </c:pt>
                <c:pt idx="33">
                  <c:v>1996.0</c:v>
                </c:pt>
                <c:pt idx="34">
                  <c:v>1997.0</c:v>
                </c:pt>
                <c:pt idx="35">
                  <c:v>1998.0</c:v>
                </c:pt>
                <c:pt idx="36">
                  <c:v>1999.0</c:v>
                </c:pt>
                <c:pt idx="37">
                  <c:v>2000.0</c:v>
                </c:pt>
                <c:pt idx="38">
                  <c:v>2001.0</c:v>
                </c:pt>
                <c:pt idx="39">
                  <c:v>2002.0</c:v>
                </c:pt>
                <c:pt idx="40">
                  <c:v>2003.0</c:v>
                </c:pt>
                <c:pt idx="41">
                  <c:v>2004.0</c:v>
                </c:pt>
                <c:pt idx="42">
                  <c:v>2005.0</c:v>
                </c:pt>
                <c:pt idx="43">
                  <c:v>2006.0</c:v>
                </c:pt>
                <c:pt idx="44">
                  <c:v>2007.0</c:v>
                </c:pt>
                <c:pt idx="45">
                  <c:v>2008.0</c:v>
                </c:pt>
                <c:pt idx="46">
                  <c:v>2009.0</c:v>
                </c:pt>
                <c:pt idx="47">
                  <c:v>2010.0</c:v>
                </c:pt>
                <c:pt idx="48">
                  <c:v>2011.0</c:v>
                </c:pt>
                <c:pt idx="49">
                  <c:v>2012.0</c:v>
                </c:pt>
                <c:pt idx="50">
                  <c:v>2013.0</c:v>
                </c:pt>
                <c:pt idx="51">
                  <c:v>2014.0</c:v>
                </c:pt>
                <c:pt idx="52">
                  <c:v>2015.0</c:v>
                </c:pt>
                <c:pt idx="53">
                  <c:v>2016.0</c:v>
                </c:pt>
              </c:numCache>
            </c:numRef>
          </c:cat>
          <c:val>
            <c:numRef>
              <c:f>'Gráfico cursos'!$D$2:$D$55</c:f>
              <c:numCache>
                <c:formatCode>General</c:formatCode>
                <c:ptCount val="5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1.0</c:v>
                </c:pt>
                <c:pt idx="36">
                  <c:v>2.0</c:v>
                </c:pt>
                <c:pt idx="37">
                  <c:v>3.0</c:v>
                </c:pt>
                <c:pt idx="38">
                  <c:v>4.0</c:v>
                </c:pt>
                <c:pt idx="39">
                  <c:v>5.0</c:v>
                </c:pt>
                <c:pt idx="40">
                  <c:v>5.0</c:v>
                </c:pt>
                <c:pt idx="41">
                  <c:v>6.0</c:v>
                </c:pt>
                <c:pt idx="42">
                  <c:v>9.0</c:v>
                </c:pt>
                <c:pt idx="43">
                  <c:v>11.0</c:v>
                </c:pt>
                <c:pt idx="44">
                  <c:v>13.0</c:v>
                </c:pt>
                <c:pt idx="45">
                  <c:v>14.0</c:v>
                </c:pt>
                <c:pt idx="46">
                  <c:v>17.0</c:v>
                </c:pt>
                <c:pt idx="47">
                  <c:v>17.0</c:v>
                </c:pt>
                <c:pt idx="48">
                  <c:v>28.0</c:v>
                </c:pt>
                <c:pt idx="49">
                  <c:v>37.0</c:v>
                </c:pt>
                <c:pt idx="50">
                  <c:v>47.0</c:v>
                </c:pt>
                <c:pt idx="51">
                  <c:v>56.0</c:v>
                </c:pt>
                <c:pt idx="52">
                  <c:v>66.0</c:v>
                </c:pt>
                <c:pt idx="53">
                  <c:v>72.0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93385440"/>
        <c:axId val="1193387488"/>
      </c:barChart>
      <c:catAx>
        <c:axId val="11933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387488"/>
        <c:crosses val="autoZero"/>
        <c:auto val="1"/>
        <c:lblAlgn val="ctr"/>
        <c:lblOffset val="100"/>
        <c:noMultiLvlLbl val="0"/>
      </c:catAx>
      <c:valAx>
        <c:axId val="11933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38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'Gráfico Dout Tit'!$A$3</c:f>
              <c:strCache>
                <c:ptCount val="1"/>
                <c:pt idx="0">
                  <c:v>Doutores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Dout Tit'!$B$1:$E$1</c:f>
              <c:numCache>
                <c:formatCode>General</c:formatCode>
                <c:ptCount val="4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</c:numCache>
            </c:numRef>
          </c:cat>
          <c:val>
            <c:numRef>
              <c:f>'Gráfico Dout Tit'!$B$3:$E$3</c:f>
              <c:numCache>
                <c:formatCode>General</c:formatCode>
                <c:ptCount val="4"/>
                <c:pt idx="0">
                  <c:v>1455.0</c:v>
                </c:pt>
                <c:pt idx="1">
                  <c:v>1636.0</c:v>
                </c:pt>
                <c:pt idx="2">
                  <c:v>1888.0</c:v>
                </c:pt>
                <c:pt idx="3">
                  <c:v>2137.0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9665952"/>
        <c:axId val="1329668272"/>
      </c:barChart>
      <c:catAx>
        <c:axId val="132966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9668272"/>
        <c:crosses val="autoZero"/>
        <c:auto val="1"/>
        <c:lblAlgn val="ctr"/>
        <c:lblOffset val="100"/>
        <c:noMultiLvlLbl val="0"/>
      </c:catAx>
      <c:valAx>
        <c:axId val="132966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96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Doutores Titulados por 100 mil habitantes</a:t>
            </a:r>
            <a:r>
              <a:rPr lang="en-US" sz="2400" baseline="0"/>
              <a:t> em 2016</a:t>
            </a:r>
            <a:r>
              <a:rPr lang="en-US" sz="2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Titulados!$L$1</c:f>
              <c:strCache>
                <c:ptCount val="1"/>
                <c:pt idx="0">
                  <c:v>Titulados por 100 mil habitantes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Titulados!$A$2:$A$29</c:f>
              <c:strCache>
                <c:ptCount val="28"/>
                <c:pt idx="0">
                  <c:v>DF</c:v>
                </c:pt>
                <c:pt idx="1">
                  <c:v>RS</c:v>
                </c:pt>
                <c:pt idx="2">
                  <c:v>SP</c:v>
                </c:pt>
                <c:pt idx="3">
                  <c:v>RJ</c:v>
                </c:pt>
                <c:pt idx="4">
                  <c:v>RN</c:v>
                </c:pt>
                <c:pt idx="5">
                  <c:v>PR</c:v>
                </c:pt>
                <c:pt idx="6">
                  <c:v>SC</c:v>
                </c:pt>
                <c:pt idx="7">
                  <c:v>PB</c:v>
                </c:pt>
                <c:pt idx="8">
                  <c:v>MG</c:v>
                </c:pt>
                <c:pt idx="9">
                  <c:v>PE</c:v>
                </c:pt>
                <c:pt idx="10">
                  <c:v>CE</c:v>
                </c:pt>
                <c:pt idx="11">
                  <c:v>MS</c:v>
                </c:pt>
                <c:pt idx="12">
                  <c:v>GO</c:v>
                </c:pt>
                <c:pt idx="13">
                  <c:v>SE</c:v>
                </c:pt>
                <c:pt idx="14">
                  <c:v>BA</c:v>
                </c:pt>
                <c:pt idx="15">
                  <c:v>PA</c:v>
                </c:pt>
                <c:pt idx="16">
                  <c:v>ES</c:v>
                </c:pt>
                <c:pt idx="17">
                  <c:v>AM</c:v>
                </c:pt>
                <c:pt idx="18">
                  <c:v>TO</c:v>
                </c:pt>
                <c:pt idx="19">
                  <c:v>MT</c:v>
                </c:pt>
                <c:pt idx="20">
                  <c:v>AL</c:v>
                </c:pt>
                <c:pt idx="21">
                  <c:v>PI</c:v>
                </c:pt>
                <c:pt idx="22">
                  <c:v>AC</c:v>
                </c:pt>
                <c:pt idx="23">
                  <c:v>MA</c:v>
                </c:pt>
                <c:pt idx="24">
                  <c:v>RR</c:v>
                </c:pt>
                <c:pt idx="25">
                  <c:v>AP</c:v>
                </c:pt>
                <c:pt idx="26">
                  <c:v>RO</c:v>
                </c:pt>
                <c:pt idx="27">
                  <c:v>MÉDIA</c:v>
                </c:pt>
              </c:strCache>
            </c:strRef>
          </c:cat>
          <c:val>
            <c:numRef>
              <c:f>Titulados!$L$2:$L$29</c:f>
              <c:numCache>
                <c:formatCode>0.0</c:formatCode>
                <c:ptCount val="28"/>
                <c:pt idx="0">
                  <c:v>19.68281777338292</c:v>
                </c:pt>
                <c:pt idx="1">
                  <c:v>18.93412483940991</c:v>
                </c:pt>
                <c:pt idx="2">
                  <c:v>16.20569559585194</c:v>
                </c:pt>
                <c:pt idx="3">
                  <c:v>15.5926942997582</c:v>
                </c:pt>
                <c:pt idx="4">
                  <c:v>11.36691301692836</c:v>
                </c:pt>
                <c:pt idx="5">
                  <c:v>11.13609517981414</c:v>
                </c:pt>
                <c:pt idx="6">
                  <c:v>10.98320206790976</c:v>
                </c:pt>
                <c:pt idx="7">
                  <c:v>10.70156510389644</c:v>
                </c:pt>
                <c:pt idx="8">
                  <c:v>9.239168741510912</c:v>
                </c:pt>
                <c:pt idx="9">
                  <c:v>7.852703263876754</c:v>
                </c:pt>
                <c:pt idx="10">
                  <c:v>6.213444421241637</c:v>
                </c:pt>
                <c:pt idx="11">
                  <c:v>5.070112951678094</c:v>
                </c:pt>
                <c:pt idx="12">
                  <c:v>4.644664497663106</c:v>
                </c:pt>
                <c:pt idx="13">
                  <c:v>4.501762969821858</c:v>
                </c:pt>
                <c:pt idx="14">
                  <c:v>3.731205036524567</c:v>
                </c:pt>
                <c:pt idx="15">
                  <c:v>3.55384755976387</c:v>
                </c:pt>
                <c:pt idx="16">
                  <c:v>3.296678131221379</c:v>
                </c:pt>
                <c:pt idx="17">
                  <c:v>3.273635712316892</c:v>
                </c:pt>
                <c:pt idx="18">
                  <c:v>2.087543756874216</c:v>
                </c:pt>
                <c:pt idx="19">
                  <c:v>1.936148836601442</c:v>
                </c:pt>
                <c:pt idx="20">
                  <c:v>1.667397641882885</c:v>
                </c:pt>
                <c:pt idx="21">
                  <c:v>1.619225941494253</c:v>
                </c:pt>
                <c:pt idx="22">
                  <c:v>0.979567447504368</c:v>
                </c:pt>
                <c:pt idx="23">
                  <c:v>0.819667887828018</c:v>
                </c:pt>
                <c:pt idx="24">
                  <c:v>0.777863558842461</c:v>
                </c:pt>
                <c:pt idx="25">
                  <c:v>0.766974095449926</c:v>
                </c:pt>
                <c:pt idx="26">
                  <c:v>0.559509735189637</c:v>
                </c:pt>
                <c:pt idx="27">
                  <c:v>9.99750428752844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9784592"/>
        <c:axId val="1082102256"/>
      </c:barChart>
      <c:catAx>
        <c:axId val="13297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2102256"/>
        <c:crosses val="autoZero"/>
        <c:auto val="1"/>
        <c:lblAlgn val="ctr"/>
        <c:lblOffset val="100"/>
        <c:noMultiLvlLbl val="0"/>
      </c:catAx>
      <c:valAx>
        <c:axId val="108210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978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Sheet0!$A$22</c:f>
              <c:strCache>
                <c:ptCount val="1"/>
                <c:pt idx="0">
                  <c:v>Brazil</c:v>
                </c:pt>
              </c:strCache>
            </c:strRef>
          </c:tx>
          <c:spPr>
            <a:ln w="47625" cap="flat">
              <a:solidFill>
                <a:schemeClr val="accent1"/>
              </a:solidFill>
              <a:round/>
              <a:headEnd type="none"/>
              <a:tailEnd type="triangle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Sheet0!$B$21:$J$21</c:f>
              <c:numCache>
                <c:formatCode>General</c:formatCode>
                <c:ptCount val="9"/>
                <c:pt idx="0">
                  <c:v>2000.0</c:v>
                </c:pt>
                <c:pt idx="1">
                  <c:v>2002.0</c:v>
                </c:pt>
                <c:pt idx="2">
                  <c:v>2004.0</c:v>
                </c:pt>
                <c:pt idx="3">
                  <c:v>2006.0</c:v>
                </c:pt>
                <c:pt idx="4">
                  <c:v>2008.0</c:v>
                </c:pt>
                <c:pt idx="5">
                  <c:v>2010.0</c:v>
                </c:pt>
                <c:pt idx="6">
                  <c:v>2012.0</c:v>
                </c:pt>
                <c:pt idx="7">
                  <c:v>2014.0</c:v>
                </c:pt>
                <c:pt idx="8">
                  <c:v>2016.0</c:v>
                </c:pt>
              </c:numCache>
            </c:numRef>
          </c:cat>
          <c:val>
            <c:numRef>
              <c:f>Sheet0!$B$22:$J$22</c:f>
              <c:numCache>
                <c:formatCode>General</c:formatCode>
                <c:ptCount val="9"/>
                <c:pt idx="0">
                  <c:v>27662.0</c:v>
                </c:pt>
                <c:pt idx="1">
                  <c:v>34349.0</c:v>
                </c:pt>
                <c:pt idx="2">
                  <c:v>47971.0</c:v>
                </c:pt>
                <c:pt idx="3">
                  <c:v>57586.0</c:v>
                </c:pt>
                <c:pt idx="4">
                  <c:v>66785.0</c:v>
                </c:pt>
                <c:pt idx="5">
                  <c:v>81725.0</c:v>
                </c:pt>
                <c:pt idx="6">
                  <c:v>110000.0</c:v>
                </c:pt>
                <c:pt idx="7">
                  <c:v>140272.0</c:v>
                </c:pt>
                <c:pt idx="8">
                  <c:v>156580.0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38-4F6D-91BE-A982C06BA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674448"/>
        <c:axId val="1194006240"/>
      </c:lineChart>
      <c:catAx>
        <c:axId val="11936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4006240"/>
        <c:crosses val="autoZero"/>
        <c:auto val="1"/>
        <c:lblAlgn val="ctr"/>
        <c:lblOffset val="100"/>
        <c:noMultiLvlLbl val="0"/>
      </c:catAx>
      <c:valAx>
        <c:axId val="11940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3674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 w="12700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cotas!$C$9:$C$36</c:f>
              <c:strCache>
                <c:ptCount val="28"/>
                <c:pt idx="0">
                  <c:v>UFRGS</c:v>
                </c:pt>
                <c:pt idx="1">
                  <c:v>UFSM</c:v>
                </c:pt>
                <c:pt idx="2">
                  <c:v>UFPel</c:v>
                </c:pt>
                <c:pt idx="3">
                  <c:v>PUCRS</c:v>
                </c:pt>
                <c:pt idx="4">
                  <c:v>UNIPAMPA</c:v>
                </c:pt>
                <c:pt idx="5">
                  <c:v>HCPA</c:v>
                </c:pt>
                <c:pt idx="6">
                  <c:v>FURG</c:v>
                </c:pt>
                <c:pt idx="7">
                  <c:v>IFRS</c:v>
                </c:pt>
                <c:pt idx="8">
                  <c:v>UCS</c:v>
                </c:pt>
                <c:pt idx="9">
                  <c:v>UFCSPA</c:v>
                </c:pt>
                <c:pt idx="10">
                  <c:v>UPF</c:v>
                </c:pt>
                <c:pt idx="11">
                  <c:v>UNISINOS</c:v>
                </c:pt>
                <c:pt idx="12">
                  <c:v>ULBRA</c:v>
                </c:pt>
                <c:pt idx="13">
                  <c:v>IFSUL</c:v>
                </c:pt>
                <c:pt idx="14">
                  <c:v>IFFARROUPILHA</c:v>
                </c:pt>
                <c:pt idx="15">
                  <c:v>URI</c:v>
                </c:pt>
                <c:pt idx="16">
                  <c:v>UNISC</c:v>
                </c:pt>
                <c:pt idx="17">
                  <c:v>FEEVALE</c:v>
                </c:pt>
                <c:pt idx="18">
                  <c:v>UFFS</c:v>
                </c:pt>
                <c:pt idx="19">
                  <c:v>UERGS</c:v>
                </c:pt>
                <c:pt idx="20">
                  <c:v>UNIFRA</c:v>
                </c:pt>
                <c:pt idx="21">
                  <c:v>UNIVATES</c:v>
                </c:pt>
                <c:pt idx="22">
                  <c:v>UNIJUI</c:v>
                </c:pt>
                <c:pt idx="23">
                  <c:v>IMED</c:v>
                </c:pt>
                <c:pt idx="24">
                  <c:v>CPACT</c:v>
                </c:pt>
                <c:pt idx="25">
                  <c:v>UNICRUZ</c:v>
                </c:pt>
                <c:pt idx="26">
                  <c:v>UNILASALLE</c:v>
                </c:pt>
                <c:pt idx="27">
                  <c:v>UCPEL</c:v>
                </c:pt>
              </c:strCache>
            </c:strRef>
          </c:cat>
          <c:val>
            <c:numRef>
              <c:f>cotas!$D$9:$D$36</c:f>
              <c:numCache>
                <c:formatCode>General</c:formatCode>
                <c:ptCount val="28"/>
                <c:pt idx="0">
                  <c:v>2340.0</c:v>
                </c:pt>
                <c:pt idx="1">
                  <c:v>1480.0</c:v>
                </c:pt>
                <c:pt idx="2">
                  <c:v>1108.0</c:v>
                </c:pt>
                <c:pt idx="3">
                  <c:v>694.0</c:v>
                </c:pt>
                <c:pt idx="4">
                  <c:v>638.0</c:v>
                </c:pt>
                <c:pt idx="5">
                  <c:v>617.0</c:v>
                </c:pt>
                <c:pt idx="6">
                  <c:v>606.0</c:v>
                </c:pt>
                <c:pt idx="7">
                  <c:v>399.0</c:v>
                </c:pt>
                <c:pt idx="8">
                  <c:v>333.0</c:v>
                </c:pt>
                <c:pt idx="9">
                  <c:v>315.0</c:v>
                </c:pt>
                <c:pt idx="10">
                  <c:v>281.0</c:v>
                </c:pt>
                <c:pt idx="11">
                  <c:v>272.0</c:v>
                </c:pt>
                <c:pt idx="12">
                  <c:v>271.0</c:v>
                </c:pt>
                <c:pt idx="13">
                  <c:v>241.0</c:v>
                </c:pt>
                <c:pt idx="14">
                  <c:v>214.0</c:v>
                </c:pt>
                <c:pt idx="15">
                  <c:v>199.0</c:v>
                </c:pt>
                <c:pt idx="16">
                  <c:v>194.0</c:v>
                </c:pt>
                <c:pt idx="17">
                  <c:v>168.0</c:v>
                </c:pt>
                <c:pt idx="18">
                  <c:v>157.0</c:v>
                </c:pt>
                <c:pt idx="19">
                  <c:v>157.0</c:v>
                </c:pt>
                <c:pt idx="20">
                  <c:v>137.0</c:v>
                </c:pt>
                <c:pt idx="21">
                  <c:v>131.0</c:v>
                </c:pt>
                <c:pt idx="22">
                  <c:v>113.0</c:v>
                </c:pt>
                <c:pt idx="23">
                  <c:v>70.0</c:v>
                </c:pt>
                <c:pt idx="24">
                  <c:v>66.0</c:v>
                </c:pt>
                <c:pt idx="25">
                  <c:v>61.0</c:v>
                </c:pt>
                <c:pt idx="26">
                  <c:v>60.0</c:v>
                </c:pt>
                <c:pt idx="27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"/>
        <c:axId val="1329806416"/>
        <c:axId val="1329808192"/>
      </c:barChart>
      <c:catAx>
        <c:axId val="13298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9808192"/>
        <c:crosses val="autoZero"/>
        <c:auto val="1"/>
        <c:lblAlgn val="ctr"/>
        <c:lblOffset val="100"/>
        <c:noMultiLvlLbl val="0"/>
      </c:catAx>
      <c:valAx>
        <c:axId val="13298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980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'Região Sul'!$C$51</c:f>
              <c:strCache>
                <c:ptCount val="1"/>
                <c:pt idx="0">
                  <c:v>Doutores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'Região Sul'!$B$52:$B$54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'Região Sul'!$C$52:$C$54</c:f>
              <c:numCache>
                <c:formatCode>0.0</c:formatCode>
                <c:ptCount val="3"/>
                <c:pt idx="0">
                  <c:v>42.25548418373529</c:v>
                </c:pt>
                <c:pt idx="1">
                  <c:v>37.24397042782693</c:v>
                </c:pt>
                <c:pt idx="2">
                  <c:v>20.50054538843776</c:v>
                </c:pt>
              </c:numCache>
            </c:numRef>
          </c:val>
        </c:ser>
        <c:ser>
          <c:idx val="1"/>
          <c:order val="1"/>
          <c:tx>
            <c:strRef>
              <c:f>'Região Sul'!$D$51</c:f>
              <c:strCache>
                <c:ptCount val="1"/>
                <c:pt idx="0">
                  <c:v>Discentes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'Região Sul'!$B$52:$B$54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'Região Sul'!$D$52:$D$54</c:f>
              <c:numCache>
                <c:formatCode>_(* #,##0.0_);_(* \(#,##0.0\);_(* "-"??_);_(@_)</c:formatCode>
                <c:ptCount val="3"/>
                <c:pt idx="0">
                  <c:v>47.50092317049329</c:v>
                </c:pt>
                <c:pt idx="1">
                  <c:v>32.35441058279208</c:v>
                </c:pt>
                <c:pt idx="2">
                  <c:v>20.1446662467146</c:v>
                </c:pt>
              </c:numCache>
            </c:numRef>
          </c:val>
        </c:ser>
        <c:ser>
          <c:idx val="2"/>
          <c:order val="2"/>
          <c:tx>
            <c:strRef>
              <c:f>'Região Sul'!$E$51</c:f>
              <c:strCache>
                <c:ptCount val="1"/>
                <c:pt idx="0">
                  <c:v>Prod. Científica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'Região Sul'!$B$52:$B$54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'Região Sul'!$E$52:$E$54</c:f>
              <c:numCache>
                <c:formatCode>0.0</c:formatCode>
                <c:ptCount val="3"/>
                <c:pt idx="0">
                  <c:v>48.265604249668</c:v>
                </c:pt>
                <c:pt idx="1">
                  <c:v>33.84683488269143</c:v>
                </c:pt>
                <c:pt idx="2">
                  <c:v>17.88756086764055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444096"/>
        <c:axId val="1297222080"/>
      </c:barChart>
      <c:catAx>
        <c:axId val="12334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7222080"/>
        <c:crosses val="autoZero"/>
        <c:auto val="1"/>
        <c:lblAlgn val="ctr"/>
        <c:lblOffset val="100"/>
        <c:noMultiLvlLbl val="0"/>
      </c:catAx>
      <c:valAx>
        <c:axId val="12972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344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'cotas (2)'!$D$8</c:f>
              <c:strCache>
                <c:ptCount val="1"/>
                <c:pt idx="0">
                  <c:v>Percentual de doutores</c:v>
                </c:pt>
              </c:strCache>
            </c:strRef>
          </c:tx>
          <c:spPr>
            <a:solidFill>
              <a:srgbClr val="4372C5"/>
            </a:solidFill>
            <a:ln>
              <a:noFill/>
            </a:ln>
            <a:effectLst/>
          </c:spPr>
          <c:invertIfNegative val="0"/>
          <c:cat>
            <c:strRef>
              <c:f>'cotas (2)'!$C$9:$C$18</c:f>
              <c:strCache>
                <c:ptCount val="10"/>
                <c:pt idx="0">
                  <c:v>UFRGS</c:v>
                </c:pt>
                <c:pt idx="1">
                  <c:v>UFSM</c:v>
                </c:pt>
                <c:pt idx="2">
                  <c:v>UFPel</c:v>
                </c:pt>
                <c:pt idx="3">
                  <c:v>PUCRS</c:v>
                </c:pt>
                <c:pt idx="4">
                  <c:v>FURG</c:v>
                </c:pt>
                <c:pt idx="5">
                  <c:v>UCS</c:v>
                </c:pt>
                <c:pt idx="6">
                  <c:v>UFCSPA</c:v>
                </c:pt>
                <c:pt idx="7">
                  <c:v>UPF</c:v>
                </c:pt>
                <c:pt idx="8">
                  <c:v>UNISINOS</c:v>
                </c:pt>
                <c:pt idx="9">
                  <c:v>UNISC</c:v>
                </c:pt>
              </c:strCache>
            </c:strRef>
          </c:cat>
          <c:val>
            <c:numRef>
              <c:f>'cotas (2)'!$D$9:$D$18</c:f>
              <c:numCache>
                <c:formatCode>0.0</c:formatCode>
                <c:ptCount val="10"/>
                <c:pt idx="0">
                  <c:v>20.08928571428572</c:v>
                </c:pt>
                <c:pt idx="1">
                  <c:v>12.70604395604396</c:v>
                </c:pt>
                <c:pt idx="2">
                  <c:v>9.512362637362636</c:v>
                </c:pt>
                <c:pt idx="3">
                  <c:v>5.958104395604395</c:v>
                </c:pt>
                <c:pt idx="4">
                  <c:v>5.20260989010989</c:v>
                </c:pt>
                <c:pt idx="5">
                  <c:v>2.858859890109878</c:v>
                </c:pt>
                <c:pt idx="6">
                  <c:v>2.704326923076923</c:v>
                </c:pt>
                <c:pt idx="7">
                  <c:v>2.41243131868132</c:v>
                </c:pt>
                <c:pt idx="8">
                  <c:v>2.335164835164833</c:v>
                </c:pt>
                <c:pt idx="9">
                  <c:v>1.665521978021978</c:v>
                </c:pt>
              </c:numCache>
            </c:numRef>
          </c:val>
        </c:ser>
        <c:ser>
          <c:idx val="1"/>
          <c:order val="1"/>
          <c:tx>
            <c:strRef>
              <c:f>'cotas (2)'!$E$8</c:f>
              <c:strCache>
                <c:ptCount val="1"/>
                <c:pt idx="0">
                  <c:v>Percentual de alunos de PG</c:v>
                </c:pt>
              </c:strCache>
            </c:strRef>
          </c:tx>
          <c:spPr>
            <a:solidFill>
              <a:srgbClr val="EE7D33"/>
            </a:solidFill>
            <a:ln>
              <a:noFill/>
            </a:ln>
            <a:effectLst/>
          </c:spPr>
          <c:invertIfNegative val="0"/>
          <c:cat>
            <c:strRef>
              <c:f>'cotas (2)'!$C$9:$C$18</c:f>
              <c:strCache>
                <c:ptCount val="10"/>
                <c:pt idx="0">
                  <c:v>UFRGS</c:v>
                </c:pt>
                <c:pt idx="1">
                  <c:v>UFSM</c:v>
                </c:pt>
                <c:pt idx="2">
                  <c:v>UFPel</c:v>
                </c:pt>
                <c:pt idx="3">
                  <c:v>PUCRS</c:v>
                </c:pt>
                <c:pt idx="4">
                  <c:v>FURG</c:v>
                </c:pt>
                <c:pt idx="5">
                  <c:v>UCS</c:v>
                </c:pt>
                <c:pt idx="6">
                  <c:v>UFCSPA</c:v>
                </c:pt>
                <c:pt idx="7">
                  <c:v>UPF</c:v>
                </c:pt>
                <c:pt idx="8">
                  <c:v>UNISINOS</c:v>
                </c:pt>
                <c:pt idx="9">
                  <c:v>UNISC</c:v>
                </c:pt>
              </c:strCache>
            </c:strRef>
          </c:cat>
          <c:val>
            <c:numRef>
              <c:f>'cotas (2)'!$E$9:$E$18</c:f>
              <c:numCache>
                <c:formatCode>0.0</c:formatCode>
                <c:ptCount val="10"/>
                <c:pt idx="0">
                  <c:v>37.0</c:v>
                </c:pt>
                <c:pt idx="1">
                  <c:v>13.0</c:v>
                </c:pt>
                <c:pt idx="2">
                  <c:v>8.6</c:v>
                </c:pt>
                <c:pt idx="3">
                  <c:v>9.0</c:v>
                </c:pt>
                <c:pt idx="4">
                  <c:v>4.4</c:v>
                </c:pt>
                <c:pt idx="5">
                  <c:v>2.1</c:v>
                </c:pt>
                <c:pt idx="6">
                  <c:v>1.7</c:v>
                </c:pt>
                <c:pt idx="7">
                  <c:v>2.6</c:v>
                </c:pt>
                <c:pt idx="8">
                  <c:v>6.3</c:v>
                </c:pt>
                <c:pt idx="9">
                  <c:v>1.2</c:v>
                </c:pt>
              </c:numCache>
            </c:numRef>
          </c:val>
        </c:ser>
        <c:ser>
          <c:idx val="2"/>
          <c:order val="2"/>
          <c:tx>
            <c:strRef>
              <c:f>'cotas (2)'!$F$8</c:f>
              <c:strCache>
                <c:ptCount val="1"/>
                <c:pt idx="0">
                  <c:v>Percentual de produção científica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'cotas (2)'!$C$9:$C$18</c:f>
              <c:strCache>
                <c:ptCount val="10"/>
                <c:pt idx="0">
                  <c:v>UFRGS</c:v>
                </c:pt>
                <c:pt idx="1">
                  <c:v>UFSM</c:v>
                </c:pt>
                <c:pt idx="2">
                  <c:v>UFPel</c:v>
                </c:pt>
                <c:pt idx="3">
                  <c:v>PUCRS</c:v>
                </c:pt>
                <c:pt idx="4">
                  <c:v>FURG</c:v>
                </c:pt>
                <c:pt idx="5">
                  <c:v>UCS</c:v>
                </c:pt>
                <c:pt idx="6">
                  <c:v>UFCSPA</c:v>
                </c:pt>
                <c:pt idx="7">
                  <c:v>UPF</c:v>
                </c:pt>
                <c:pt idx="8">
                  <c:v>UNISINOS</c:v>
                </c:pt>
                <c:pt idx="9">
                  <c:v>UNISC</c:v>
                </c:pt>
              </c:strCache>
            </c:strRef>
          </c:cat>
          <c:val>
            <c:numRef>
              <c:f>'cotas (2)'!$F$9:$F$18</c:f>
              <c:numCache>
                <c:formatCode>0.0</c:formatCode>
                <c:ptCount val="10"/>
                <c:pt idx="0">
                  <c:v>44.1</c:v>
                </c:pt>
                <c:pt idx="1">
                  <c:v>16.6</c:v>
                </c:pt>
                <c:pt idx="2">
                  <c:v>11.2</c:v>
                </c:pt>
                <c:pt idx="3">
                  <c:v>8.2</c:v>
                </c:pt>
                <c:pt idx="4">
                  <c:v>2.2</c:v>
                </c:pt>
                <c:pt idx="5">
                  <c:v>2.2</c:v>
                </c:pt>
                <c:pt idx="6">
                  <c:v>3.1</c:v>
                </c:pt>
                <c:pt idx="7">
                  <c:v>1.7</c:v>
                </c:pt>
                <c:pt idx="8">
                  <c:v>2.9</c:v>
                </c:pt>
                <c:pt idx="9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7280960"/>
        <c:axId val="1297386832"/>
      </c:barChart>
      <c:catAx>
        <c:axId val="12972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7386832"/>
        <c:crosses val="autoZero"/>
        <c:auto val="1"/>
        <c:lblAlgn val="ctr"/>
        <c:lblOffset val="100"/>
        <c:noMultiLvlLbl val="0"/>
      </c:catAx>
      <c:valAx>
        <c:axId val="129738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72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3" y="0"/>
            <a:ext cx="2946275" cy="4966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3C02-D38B-4E11-91FD-B0CC6609E933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46275" cy="4966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3" y="9428272"/>
            <a:ext cx="2946275" cy="4966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A39EC-6534-4B08-89E8-32FE7480A933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09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9BFD-4DBD-472D-B0DC-F8EE92983F32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1661-21BB-477D-91EE-49D5C936A5B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8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  <p:pic>
        <p:nvPicPr>
          <p:cNvPr id="8" name="Picture 3" descr="logo2_100_f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" y="332656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1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09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16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93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4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1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8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68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52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536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579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323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811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63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362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694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05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96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16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26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256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3989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 descr="brbiotec.org.br 1000×450 pixel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9" r="8945"/>
          <a:stretch>
            <a:fillRect/>
          </a:stretch>
        </p:blipFill>
        <p:spPr bwMode="auto">
          <a:xfrm>
            <a:off x="6149975" y="0"/>
            <a:ext cx="29940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7" descr="Logo OK (BRBIOTEC baixa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951413"/>
            <a:ext cx="9159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\\CEBRAP-STORAGE\Biotecnologia\Comunicacao\logo cebrap pra pp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21375"/>
            <a:ext cx="6477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4186808" cy="778098"/>
          </a:xfrm>
        </p:spPr>
        <p:txBody>
          <a:bodyPr/>
          <a:lstStyle>
            <a:lvl1pPr>
              <a:defRPr sz="1800" b="1">
                <a:latin typeface="+mj-lt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926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8/18/17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‹n.º›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8/18/17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4"/>
          <p:cNvGrpSpPr>
            <a:grpSpLocks/>
          </p:cNvGrpSpPr>
          <p:nvPr userDrawn="1"/>
        </p:nvGrpSpPr>
        <p:grpSpPr bwMode="auto">
          <a:xfrm>
            <a:off x="0" y="0"/>
            <a:ext cx="9144000" cy="214313"/>
            <a:chOff x="0" y="0"/>
            <a:chExt cx="9144000" cy="214290"/>
          </a:xfrm>
        </p:grpSpPr>
        <p:sp>
          <p:nvSpPr>
            <p:cNvPr id="8" name="Retângulo 7"/>
            <p:cNvSpPr/>
            <p:nvPr/>
          </p:nvSpPr>
          <p:spPr>
            <a:xfrm>
              <a:off x="0" y="0"/>
              <a:ext cx="9144000" cy="142852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928662" y="142852"/>
              <a:ext cx="82153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 flipV="1">
            <a:off x="0" y="6786586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3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695E-0C57-4E66-8D0D-A2C270800F1C}" type="datetimeFigureOut">
              <a:rPr lang="pt-BR" smtClean="0"/>
              <a:t>18/08/17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98D0-E1DD-47DB-8B88-E60EF12C089E}" type="slidenum">
              <a:rPr lang="pt-BR" smtClean="0"/>
              <a:t>‹n.º›</a:t>
            </a:fld>
            <a:endParaRPr lang="pt-BR"/>
          </a:p>
        </p:txBody>
      </p:sp>
      <p:grpSp>
        <p:nvGrpSpPr>
          <p:cNvPr id="7" name="Grupo 4"/>
          <p:cNvGrpSpPr>
            <a:grpSpLocks/>
          </p:cNvGrpSpPr>
          <p:nvPr userDrawn="1"/>
        </p:nvGrpSpPr>
        <p:grpSpPr bwMode="auto">
          <a:xfrm>
            <a:off x="0" y="0"/>
            <a:ext cx="9144000" cy="214313"/>
            <a:chOff x="0" y="0"/>
            <a:chExt cx="9144000" cy="214290"/>
          </a:xfrm>
        </p:grpSpPr>
        <p:sp>
          <p:nvSpPr>
            <p:cNvPr id="8" name="Retângulo 7"/>
            <p:cNvSpPr/>
            <p:nvPr/>
          </p:nvSpPr>
          <p:spPr>
            <a:xfrm>
              <a:off x="0" y="0"/>
              <a:ext cx="9144000" cy="142852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928662" y="142852"/>
              <a:ext cx="82153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Retângulo 9"/>
          <p:cNvSpPr/>
          <p:nvPr userDrawn="1"/>
        </p:nvSpPr>
        <p:spPr>
          <a:xfrm flipV="1">
            <a:off x="0" y="6786586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05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presidente@fapergs.rs.gov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8720"/>
            <a:ext cx="6858000" cy="2169195"/>
          </a:xfr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pt-BR" sz="3600" dirty="0"/>
              <a:t>DESENVOLVIMENTO DA PÓS-GRADUAÇÃO E DA PESQUISA NOS ESTADOS DO SUL: Avanços e Assimetrias</a:t>
            </a:r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Odir Dellagostin, Ph.D.</a:t>
            </a:r>
          </a:p>
          <a:p>
            <a:r>
              <a:rPr lang="en-US" sz="2400" dirty="0"/>
              <a:t>Diretor-</a:t>
            </a:r>
            <a:r>
              <a:rPr lang="en-US" sz="2400" dirty="0" err="1"/>
              <a:t>presidente</a:t>
            </a:r>
            <a:r>
              <a:rPr lang="en-US" sz="2400" dirty="0"/>
              <a:t> da FAPERGS</a:t>
            </a:r>
          </a:p>
          <a:p>
            <a:r>
              <a:rPr lang="en-US" sz="2400" dirty="0"/>
              <a:t>Coordenador da Área de Biotecnologia da CAPES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92320"/>
            <a:ext cx="1584176" cy="1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57800"/>
            <a:ext cx="2974664" cy="1407063"/>
          </a:xfrm>
          <a:prstGeom prst="rect">
            <a:avLst/>
          </a:prstGeom>
        </p:spPr>
      </p:pic>
      <p:pic>
        <p:nvPicPr>
          <p:cNvPr id="8" name="Picture 3" descr="logo2_100_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80269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796950"/>
          </a:xfrm>
        </p:spPr>
        <p:txBody>
          <a:bodyPr/>
          <a:lstStyle/>
          <a:p>
            <a:r>
              <a:rPr lang="pt-BR" dirty="0"/>
              <a:t>Densidade de doutores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796950"/>
            <a:ext cx="7905730" cy="598478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eta: para Baixo 5"/>
          <p:cNvSpPr/>
          <p:nvPr/>
        </p:nvSpPr>
        <p:spPr>
          <a:xfrm rot="3148357">
            <a:off x="7402622" y="503310"/>
            <a:ext cx="716481" cy="1403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4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Número de Doutores atuantes em pesquisa no Brasil</a:t>
            </a:r>
          </a:p>
        </p:txBody>
      </p:sp>
      <p:graphicFrame>
        <p:nvGraphicFramePr>
          <p:cNvPr id="4" name="Gráfico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846692"/>
              </p:ext>
            </p:extLst>
          </p:nvPr>
        </p:nvGraphicFramePr>
        <p:xfrm>
          <a:off x="1043608" y="1352550"/>
          <a:ext cx="7416824" cy="517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292080" y="6525344"/>
            <a:ext cx="3557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Senso dos Grupos de Pesquisa do CNPq</a:t>
            </a:r>
          </a:p>
        </p:txBody>
      </p:sp>
    </p:spTree>
    <p:extLst>
      <p:ext uri="{BB962C8B-B14F-4D97-AF65-F5344CB8AC3E}">
        <p14:creationId xmlns:p14="http://schemas.microsoft.com/office/powerpoint/2010/main" val="521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Número de </a:t>
            </a:r>
            <a:r>
              <a:rPr lang="pt-BR" dirty="0" smtClean="0"/>
              <a:t>doutores </a:t>
            </a:r>
            <a:r>
              <a:rPr lang="pt-BR" dirty="0"/>
              <a:t>nas instituições de ensino do RS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495057"/>
              </p:ext>
            </p:extLst>
          </p:nvPr>
        </p:nvGraphicFramePr>
        <p:xfrm>
          <a:off x="25152" y="1268760"/>
          <a:ext cx="8763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5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pt-BR" dirty="0"/>
              <a:t>Indicadores de Produção Científica</a:t>
            </a:r>
          </a:p>
        </p:txBody>
      </p:sp>
    </p:spTree>
    <p:extLst>
      <p:ext uri="{BB962C8B-B14F-4D97-AF65-F5344CB8AC3E}">
        <p14:creationId xmlns:p14="http://schemas.microsoft.com/office/powerpoint/2010/main" val="24630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11760" y="60152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Produção mundial em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4A66A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6" y="1124744"/>
            <a:ext cx="9144000" cy="54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4"/>
                </a:solidFill>
              </a:rPr>
              <a:t>Publicações do Brasil, Região Sul e RS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8" y="1307894"/>
            <a:ext cx="8568952" cy="521313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164288" y="655022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SciVal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276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Percentual de doutores, de discentes de pós-graduação e de produção científica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555335"/>
              </p:ext>
            </p:extLst>
          </p:nvPr>
        </p:nvGraphicFramePr>
        <p:xfrm>
          <a:off x="755576" y="1700808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860032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Fontes: </a:t>
            </a:r>
            <a:r>
              <a:rPr lang="pt-BR" dirty="0" err="1" smtClean="0"/>
              <a:t>Geocapes</a:t>
            </a:r>
            <a:r>
              <a:rPr lang="pt-BR" dirty="0" smtClean="0"/>
              <a:t> e </a:t>
            </a:r>
            <a:r>
              <a:rPr lang="pt-BR" dirty="0" err="1" smtClean="0"/>
              <a:t>SciVal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6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4"/>
                </a:solidFill>
              </a:rPr>
              <a:t>Publicações por instituição do RS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5" y="1700808"/>
            <a:ext cx="9108234" cy="46199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64288" y="655022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SciVal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232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221"/>
            <a:ext cx="9144000" cy="607288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da produção </a:t>
            </a:r>
            <a:r>
              <a:rPr lang="pt-BR" dirty="0" smtClean="0"/>
              <a:t>científica </a:t>
            </a:r>
            <a:r>
              <a:rPr lang="pt-BR" smtClean="0"/>
              <a:t>no país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0920" y="476672"/>
          <a:ext cx="8943568" cy="613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6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390900"/>
            <a:ext cx="50800" cy="63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85387"/>
            <a:ext cx="9144000" cy="5972613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Distribuição da produção </a:t>
            </a:r>
            <a:r>
              <a:rPr lang="pt-BR" sz="3600" dirty="0" smtClean="0"/>
              <a:t>científica na região Sul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543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832148"/>
            <a:ext cx="9144000" cy="597220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da produção científica </a:t>
            </a:r>
            <a:r>
              <a:rPr lang="pt-BR" dirty="0" smtClean="0"/>
              <a:t>do 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57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da produção científica </a:t>
            </a:r>
            <a:r>
              <a:rPr lang="pt-BR" dirty="0" smtClean="0"/>
              <a:t>de SC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" y="768402"/>
            <a:ext cx="9144000" cy="59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42772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da produção científica </a:t>
            </a:r>
            <a:r>
              <a:rPr lang="pt-BR" dirty="0" smtClean="0"/>
              <a:t>do 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5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Distribuição da produção científica da UFRGS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7246"/>
          <a:stretch/>
        </p:blipFill>
        <p:spPr>
          <a:xfrm>
            <a:off x="5217" y="1988840"/>
            <a:ext cx="91426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Distribuição da produção científica da </a:t>
            </a:r>
            <a:r>
              <a:rPr lang="pt-BR" dirty="0" err="1" smtClean="0"/>
              <a:t>UFPel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7456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Percentual de doutores, alunos de PG e de produção científica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95211"/>
              </p:ext>
            </p:extLst>
          </p:nvPr>
        </p:nvGraphicFramePr>
        <p:xfrm>
          <a:off x="179511" y="1628800"/>
          <a:ext cx="8280921" cy="50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7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sobre bolsas </a:t>
            </a:r>
            <a:r>
              <a:rPr lang="pt-BR" smtClean="0"/>
              <a:t>na pós-graduação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6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34" y="1988840"/>
            <a:ext cx="8244408" cy="1143000"/>
          </a:xfrm>
        </p:spPr>
        <p:txBody>
          <a:bodyPr/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FAPERGS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26548" y="4152855"/>
            <a:ext cx="369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Muito obrigado!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63788" y="52755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presidente@fapergs.rs.gov.br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5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números da pós-graduação no RS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7542"/>
              </p:ext>
            </p:extLst>
          </p:nvPr>
        </p:nvGraphicFramePr>
        <p:xfrm>
          <a:off x="683569" y="1403652"/>
          <a:ext cx="7632848" cy="5265705"/>
        </p:xfrm>
        <a:graphic>
          <a:graphicData uri="http://schemas.openxmlformats.org/drawingml/2006/table">
            <a:tbl>
              <a:tblPr/>
              <a:tblGrid>
                <a:gridCol w="1265811"/>
                <a:gridCol w="1063282"/>
                <a:gridCol w="1101257"/>
                <a:gridCol w="1101257"/>
                <a:gridCol w="1101257"/>
                <a:gridCol w="898727"/>
                <a:gridCol w="1101257"/>
              </a:tblGrid>
              <a:tr h="4341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Instituição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037" marR="12037" marT="1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</a:t>
                      </a:r>
                    </a:p>
                  </a:txBody>
                  <a:tcPr marL="12037" marR="12037" marT="12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M/D</a:t>
                      </a:r>
                    </a:p>
                  </a:txBody>
                  <a:tcPr marL="12037" marR="12037" marT="12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MP</a:t>
                      </a:r>
                    </a:p>
                  </a:txBody>
                  <a:tcPr marL="12037" marR="12037" marT="12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2037" marR="12037" marT="12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Percentual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037" marR="12037" marT="12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Média nota</a:t>
                      </a:r>
                    </a:p>
                  </a:txBody>
                  <a:tcPr marL="12037" marR="12037" marT="1203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UFRGS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79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87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22,2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5,15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4BF7C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UFSM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28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BB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13,0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4,01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E0C2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UFPEL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C6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11,0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3,88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E3CA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UNISINOS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6,6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4,39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5AB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FURG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6,4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9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PUC/RS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6,1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5,16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4,1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1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FUPF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3,8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3,39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1E8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UNIPAMPA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3,1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3,10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UFCSPA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2,3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F0E5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UNISC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URI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1,8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FEEVALE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1,8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UNIFRA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1,5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7D3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ULBRA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7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1,5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3,67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9D7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UCPEL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1,3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4,26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8B2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UNIVATES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1,3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UNILASALLE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1,3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3,48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FE2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UFFS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3,00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UNIJUÍ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3,75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UNIRITTER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1,0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3,20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UNICRUZ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0,8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3,00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1006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IMED</a:t>
                      </a:r>
                    </a:p>
                  </a:txBody>
                  <a:tcPr marL="12037" marR="12037" marT="12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0,8 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3,00</a:t>
                      </a:r>
                    </a:p>
                  </a:txBody>
                  <a:tcPr marL="12037" marR="12037" marT="12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920" y="274642"/>
            <a:ext cx="7897688" cy="1143000"/>
          </a:xfrm>
        </p:spPr>
        <p:txBody>
          <a:bodyPr/>
          <a:lstStyle/>
          <a:p>
            <a:r>
              <a:rPr lang="pt-BR" dirty="0"/>
              <a:t>Número de alunos de PG por IES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91943"/>
              </p:ext>
            </p:extLst>
          </p:nvPr>
        </p:nvGraphicFramePr>
        <p:xfrm>
          <a:off x="421687" y="1193741"/>
          <a:ext cx="8568952" cy="5060007"/>
        </p:xfrm>
        <a:graphic>
          <a:graphicData uri="http://schemas.openxmlformats.org/drawingml/2006/table">
            <a:tbl>
              <a:tblPr/>
              <a:tblGrid>
                <a:gridCol w="1453276"/>
                <a:gridCol w="5091854"/>
                <a:gridCol w="1001145"/>
                <a:gridCol w="1022677"/>
              </a:tblGrid>
              <a:tr h="379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IES Principal Sigla</a:t>
                      </a:r>
                    </a:p>
                  </a:txBody>
                  <a:tcPr marL="10792" marR="10792" marT="10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IES Principal Nome</a:t>
                      </a:r>
                    </a:p>
                  </a:txBody>
                  <a:tcPr marL="10792" marR="10792" marT="107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Total 2016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Percentual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UFRGS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FEDERAL DO RIO GRANDE DO SUL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12154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4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36,4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E91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UFSM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FEDERAL DE SANTA MARIA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4658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13,9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998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UFPEL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FEDERAL DE PELOTAS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2925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8,7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9A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PUC/RS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PONTIFÍCIA UNIVERSIDADE CATÓLICA DO RIO GRANDE DO SUL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2735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8,2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C9A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UNISINOS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DO VALE DO RIO DOS SINOS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2131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6,4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C9A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FURG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FEDERAL DO RIO GRANDE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1477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9B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FUPF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FUNDAÇÃO UNIVERSIDADE DE PASSO FUNDO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949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2,8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UCS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DE CAXIAS DO SUL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735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2,2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UFCSPA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FUNDAÇÃO UNIV. FEDERAL DE CIÊNCIAS DA SAÚDE DE PORTO ALEGRE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619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1,9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UNISC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DE SANTA CRUZ DO SUL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519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1,6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UNIPAMPA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FUNDAÇÃO UNIVERSIDADE FEDERAL DO PAMPA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ULBRA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LUTERANA DO BRASIL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UNIJUÍ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UNIV. REGIONAL DO NOROESTE DO ESTADO DO RIO GRANDE DO SUL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364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URI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UNIV. REGIONAL INTEGRADA DO ALTO URUGUAI E DAS MISSÕES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352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1,1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EST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ESCOLA SUPERIOR DE TEOLOGIA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348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FEEVALE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FEEVALE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343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UCPEL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UNIVERSIDADE CATÓLICA DE PELOTAS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321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UNILASALLE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CENTRO UNIVERSITÁRIO LA SALLE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639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UNIVATES</a:t>
                      </a: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FUNDACAO VALE DO TAQUARI DE EDUCACAO E DESENVOLVIMENTO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SOCIAL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236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2460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792" marR="10792" marT="1079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    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33436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100,0</a:t>
                      </a:r>
                    </a:p>
                  </a:txBody>
                  <a:tcPr marL="10792" marR="10792" marT="1079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828694" y="6488668"/>
            <a:ext cx="358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Geocapes</a:t>
            </a:r>
            <a:r>
              <a:rPr lang="pt-BR" dirty="0" smtClean="0"/>
              <a:t>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9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Doutores titulados no Rio Grande </a:t>
            </a:r>
            <a:r>
              <a:rPr lang="pt-BR" smtClean="0"/>
              <a:t>do Sul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1178744" y="1844824"/>
          <a:ext cx="68072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427984" y="61651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prstClr val="black"/>
                </a:solidFill>
              </a:rPr>
              <a:t>Anos </a:t>
            </a: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751946" y="34963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prstClr val="black"/>
                </a:solidFill>
              </a:rPr>
              <a:t>Número de doutores titulados</a:t>
            </a: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Percentual de titulação de doutores em cada instituição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32020"/>
              </p:ext>
            </p:extLst>
          </p:nvPr>
        </p:nvGraphicFramePr>
        <p:xfrm>
          <a:off x="1826531" y="1437702"/>
          <a:ext cx="5511625" cy="5229860"/>
        </p:xfrm>
        <a:graphic>
          <a:graphicData uri="http://schemas.openxmlformats.org/drawingml/2006/table">
            <a:tbl>
              <a:tblPr/>
              <a:tblGrid>
                <a:gridCol w="1230273"/>
                <a:gridCol w="1070338"/>
                <a:gridCol w="1070338"/>
                <a:gridCol w="1070338"/>
                <a:gridCol w="1070338"/>
              </a:tblGrid>
              <a:tr h="2346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Instituição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2013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2015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2016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UFRGS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54,4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52,4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8F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9BC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UFSM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PUC/RS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4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UFPEL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7,8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F6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UNISINOS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1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FURG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4FB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ULBRA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E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UFCSPA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UCPEL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UNIJUÍ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UNIVATES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UNISC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URI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FEEVALE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FUPF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UNIRITTER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FUC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UNIFRA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UNIPAMPA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BCE"/>
                    </a:solidFill>
                  </a:tcPr>
                </a:tc>
              </a:tr>
              <a:tr h="220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UNILASALLE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A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7003" r="41167" b="41599"/>
          <a:stretch/>
        </p:blipFill>
        <p:spPr>
          <a:xfrm>
            <a:off x="0" y="692696"/>
            <a:ext cx="9083294" cy="51125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08304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CGEE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4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910046"/>
              </p:ext>
            </p:extLst>
          </p:nvPr>
        </p:nvGraphicFramePr>
        <p:xfrm>
          <a:off x="323528" y="548680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8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7208" cy="580926"/>
          </a:xfrm>
        </p:spPr>
        <p:txBody>
          <a:bodyPr>
            <a:normAutofit fontScale="90000"/>
          </a:bodyPr>
          <a:lstStyle/>
          <a:p>
            <a:r>
              <a:rPr lang="pt-BR" dirty="0"/>
              <a:t>Número de doutores por estado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86732"/>
            <a:ext cx="7362825" cy="5857875"/>
          </a:xfrm>
          <a:prstGeom prst="rect">
            <a:avLst/>
          </a:prstGeom>
        </p:spPr>
      </p:pic>
      <p:sp>
        <p:nvSpPr>
          <p:cNvPr id="6" name="Seta: para Baixo 5"/>
          <p:cNvSpPr/>
          <p:nvPr/>
        </p:nvSpPr>
        <p:spPr>
          <a:xfrm rot="18310978">
            <a:off x="148839" y="1644195"/>
            <a:ext cx="550851" cy="649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Personalizada 3">
      <a:dk1>
        <a:srgbClr val="335B74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335B74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9842</TotalTime>
  <Words>727</Words>
  <Application>Microsoft Macintosh PowerPoint</Application>
  <PresentationFormat>Apresentação na tela (4:3)</PresentationFormat>
  <Paragraphs>413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Cambria</vt:lpstr>
      <vt:lpstr>Arial</vt:lpstr>
      <vt:lpstr>Adjacência</vt:lpstr>
      <vt:lpstr>Tema do Office</vt:lpstr>
      <vt:lpstr>2_Tema do Office</vt:lpstr>
      <vt:lpstr>DESENVOLVIMENTO DA PÓS-GRADUAÇÃO E DA PESQUISA NOS ESTADOS DO SUL: Avanços e Assimetrias </vt:lpstr>
      <vt:lpstr>Apresentação do PowerPoint</vt:lpstr>
      <vt:lpstr>Os números da pós-graduação no RS</vt:lpstr>
      <vt:lpstr>Número de alunos de PG por IES</vt:lpstr>
      <vt:lpstr>Doutores titulados no Rio Grande do Sul</vt:lpstr>
      <vt:lpstr>Percentual de titulação de doutores em cada instituição</vt:lpstr>
      <vt:lpstr>Apresentação do PowerPoint</vt:lpstr>
      <vt:lpstr>Apresentação do PowerPoint</vt:lpstr>
      <vt:lpstr>Número de doutores por estado</vt:lpstr>
      <vt:lpstr>Densidade de doutores</vt:lpstr>
      <vt:lpstr>Número de Doutores atuantes em pesquisa no Brasil</vt:lpstr>
      <vt:lpstr>Número de doutores nas instituições de ensino do RS</vt:lpstr>
      <vt:lpstr>Indicadores de Produção Científica</vt:lpstr>
      <vt:lpstr>Apresentação do PowerPoint</vt:lpstr>
      <vt:lpstr>Publicações do Brasil, Região Sul e RS</vt:lpstr>
      <vt:lpstr>Apresentação do PowerPoint</vt:lpstr>
      <vt:lpstr>Percentual de doutores, de discentes de pós-graduação e de produção científica</vt:lpstr>
      <vt:lpstr>Publicações por instituição do RS</vt:lpstr>
      <vt:lpstr>Distribuição da produção científica no país</vt:lpstr>
      <vt:lpstr>Distribuição da produção científica na região Sul</vt:lpstr>
      <vt:lpstr>Distribuição da produção científica do PR</vt:lpstr>
      <vt:lpstr>Distribuição da produção científica de SC</vt:lpstr>
      <vt:lpstr>Distribuição da produção científica do RS</vt:lpstr>
      <vt:lpstr>Distribuição da produção científica da UFRGS</vt:lpstr>
      <vt:lpstr>Distribuição da produção científica da UFPel</vt:lpstr>
      <vt:lpstr>Percentual de doutores, alunos de PG e de produção científica</vt:lpstr>
      <vt:lpstr>Dados sobre bolsas na pós-graduação</vt:lpstr>
      <vt:lpstr>FAPERGS</vt:lpstr>
    </vt:vector>
  </TitlesOfParts>
  <Company>Microsoft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</dc:title>
  <dc:creator>marilene</dc:creator>
  <cp:lastModifiedBy>Odir Dellagostin</cp:lastModifiedBy>
  <cp:revision>347</cp:revision>
  <cp:lastPrinted>2017-02-23T12:30:07Z</cp:lastPrinted>
  <dcterms:created xsi:type="dcterms:W3CDTF">2014-12-09T13:07:33Z</dcterms:created>
  <dcterms:modified xsi:type="dcterms:W3CDTF">2017-08-18T11:45:50Z</dcterms:modified>
</cp:coreProperties>
</file>